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322" r:id="rId3"/>
    <p:sldId id="327" r:id="rId4"/>
    <p:sldId id="331" r:id="rId5"/>
    <p:sldId id="328" r:id="rId6"/>
    <p:sldId id="330" r:id="rId7"/>
    <p:sldId id="329" r:id="rId8"/>
    <p:sldId id="257" r:id="rId9"/>
    <p:sldId id="258" r:id="rId10"/>
    <p:sldId id="260" r:id="rId11"/>
    <p:sldId id="262" r:id="rId12"/>
    <p:sldId id="265" r:id="rId13"/>
    <p:sldId id="267" r:id="rId14"/>
    <p:sldId id="268" r:id="rId15"/>
    <p:sldId id="263" r:id="rId16"/>
    <p:sldId id="269" r:id="rId17"/>
    <p:sldId id="272" r:id="rId18"/>
    <p:sldId id="271" r:id="rId19"/>
    <p:sldId id="266" r:id="rId20"/>
    <p:sldId id="334" r:id="rId21"/>
    <p:sldId id="273" r:id="rId22"/>
    <p:sldId id="332" r:id="rId23"/>
    <p:sldId id="33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zi Rahman" initials="KR" lastIdx="1" clrIdx="0">
    <p:extLst>
      <p:ext uri="{19B8F6BF-5375-455C-9EA6-DF929625EA0E}">
        <p15:presenceInfo xmlns:p15="http://schemas.microsoft.com/office/powerpoint/2012/main" userId="Kazi Rah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87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794B71-2A4C-4136-A580-453EC300A8C0}" type="datetimeFigureOut">
              <a:rPr lang="en-US" smtClean="0"/>
              <a:t>5/8/2018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7CF4C-CE7C-49F3-8A2F-CB4B5FEA6302}" type="slidenum">
              <a:rPr lang="en-US" smtClean="0"/>
              <a:t>‹#›</a:t>
            </a:fld>
            <a:endParaRPr lang="en-US"/>
          </a:p>
        </p:txBody>
      </p:sp>
    </p:spTree>
    <p:extLst>
      <p:ext uri="{BB962C8B-B14F-4D97-AF65-F5344CB8AC3E}">
        <p14:creationId xmlns:p14="http://schemas.microsoft.com/office/powerpoint/2010/main" val="3578190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Influenza A virus (top panel) infection begins with the virus binding to host cell receptors (orange). Following endocytosis, viruses undergo membrane fusion, permitting their genomes, called viral RNAs (</a:t>
            </a:r>
            <a:r>
              <a:rPr lang="en-US" sz="1200" b="0" i="0" kern="1200" dirty="0" err="1">
                <a:solidFill>
                  <a:schemeClr val="tx1"/>
                </a:solidFill>
                <a:effectLst/>
                <a:latin typeface="+mn-lt"/>
                <a:ea typeface="+mn-ea"/>
                <a:cs typeface="+mn-cs"/>
              </a:rPr>
              <a:t>vRNAs</a:t>
            </a:r>
            <a:r>
              <a:rPr lang="en-US" sz="1200" b="0" i="0" kern="1200" dirty="0">
                <a:solidFill>
                  <a:schemeClr val="tx1"/>
                </a:solidFill>
                <a:effectLst/>
                <a:latin typeface="+mn-lt"/>
                <a:ea typeface="+mn-ea"/>
                <a:cs typeface="+mn-cs"/>
              </a:rPr>
              <a:t>), to enter the host cell. The </a:t>
            </a:r>
            <a:r>
              <a:rPr lang="en-US" sz="1200" b="0" i="0" kern="1200" dirty="0" err="1">
                <a:solidFill>
                  <a:schemeClr val="tx1"/>
                </a:solidFill>
                <a:effectLst/>
                <a:latin typeface="+mn-lt"/>
                <a:ea typeface="+mn-ea"/>
                <a:cs typeface="+mn-cs"/>
              </a:rPr>
              <a:t>vRNAs</a:t>
            </a:r>
            <a:r>
              <a:rPr lang="en-US" sz="1200" b="0" i="0" kern="1200" dirty="0">
                <a:solidFill>
                  <a:schemeClr val="tx1"/>
                </a:solidFill>
                <a:effectLst/>
                <a:latin typeface="+mn-lt"/>
                <a:ea typeface="+mn-ea"/>
                <a:cs typeface="+mn-cs"/>
              </a:rPr>
              <a:t> are transported into the nucleus, where the influenza A polymerase makes viral mRNA (</a:t>
            </a:r>
            <a:r>
              <a:rPr lang="en-US" sz="1200" b="0" i="0" kern="1200" dirty="0" err="1">
                <a:solidFill>
                  <a:schemeClr val="tx1"/>
                </a:solidFill>
                <a:effectLst/>
                <a:latin typeface="+mn-lt"/>
                <a:ea typeface="+mn-ea"/>
                <a:cs typeface="+mn-cs"/>
              </a:rPr>
              <a:t>vmRNA</a:t>
            </a:r>
            <a:r>
              <a:rPr lang="en-US" sz="1200" b="0" i="0" kern="1200" dirty="0">
                <a:solidFill>
                  <a:schemeClr val="tx1"/>
                </a:solidFill>
                <a:effectLst/>
                <a:latin typeface="+mn-lt"/>
                <a:ea typeface="+mn-ea"/>
                <a:cs typeface="+mn-cs"/>
              </a:rPr>
              <a:t>), and a template (</a:t>
            </a:r>
            <a:r>
              <a:rPr lang="en-US" sz="1200" b="0" i="0" kern="1200" dirty="0" err="1">
                <a:solidFill>
                  <a:schemeClr val="tx1"/>
                </a:solidFill>
                <a:effectLst/>
                <a:latin typeface="+mn-lt"/>
                <a:ea typeface="+mn-ea"/>
                <a:cs typeface="+mn-cs"/>
              </a:rPr>
              <a:t>cRNA</a:t>
            </a:r>
            <a:r>
              <a:rPr lang="en-US" sz="1200" b="0" i="0" kern="1200" dirty="0">
                <a:solidFill>
                  <a:schemeClr val="tx1"/>
                </a:solidFill>
                <a:effectLst/>
                <a:latin typeface="+mn-lt"/>
                <a:ea typeface="+mn-ea"/>
                <a:cs typeface="+mn-cs"/>
              </a:rPr>
              <a:t>) for creating more </a:t>
            </a:r>
            <a:r>
              <a:rPr lang="en-US" sz="1200" b="0" i="0" kern="1200" dirty="0" err="1">
                <a:solidFill>
                  <a:schemeClr val="tx1"/>
                </a:solidFill>
                <a:effectLst/>
                <a:latin typeface="+mn-lt"/>
                <a:ea typeface="+mn-ea"/>
                <a:cs typeface="+mn-cs"/>
              </a:rPr>
              <a:t>vRNAs</a:t>
            </a:r>
            <a:r>
              <a:rPr lang="en-US" sz="1200" b="0" i="0" kern="1200" dirty="0">
                <a:solidFill>
                  <a:schemeClr val="tx1"/>
                </a:solidFill>
                <a:effectLst/>
                <a:latin typeface="+mn-lt"/>
                <a:ea typeface="+mn-ea"/>
                <a:cs typeface="+mn-cs"/>
              </a:rPr>
              <a:t>. The newly synthesized </a:t>
            </a:r>
            <a:r>
              <a:rPr lang="en-US" sz="1200" b="0" i="0" kern="1200" dirty="0" err="1">
                <a:solidFill>
                  <a:schemeClr val="tx1"/>
                </a:solidFill>
                <a:effectLst/>
                <a:latin typeface="+mn-lt"/>
                <a:ea typeface="+mn-ea"/>
                <a:cs typeface="+mn-cs"/>
              </a:rPr>
              <a:t>vRNAs</a:t>
            </a:r>
            <a:r>
              <a:rPr lang="en-US" sz="1200" b="0" i="0" kern="1200" dirty="0">
                <a:solidFill>
                  <a:schemeClr val="tx1"/>
                </a:solidFill>
                <a:effectLst/>
                <a:latin typeface="+mn-lt"/>
                <a:ea typeface="+mn-ea"/>
                <a:cs typeface="+mn-cs"/>
              </a:rPr>
              <a:t> and proteins are trafficked to the cell surface, where they are packaged into progeny virions. The anti-viral IFITM proteins, 1, 2 and 3 (bottom panel), block influenza A virus at entry using an unknown mechanism. IFITM proteins may block virus entry by sequestering the incoming viruses at the surface, by blocking viruses from binding to host receptors, by preventing endocytosis </a:t>
            </a:r>
            <a:endParaRPr lang="en-US" dirty="0"/>
          </a:p>
        </p:txBody>
      </p:sp>
      <p:sp>
        <p:nvSpPr>
          <p:cNvPr id="4" name="Slide Number Placeholder 3"/>
          <p:cNvSpPr>
            <a:spLocks noGrp="1"/>
          </p:cNvSpPr>
          <p:nvPr>
            <p:ph type="sldNum" sz="quarter" idx="10"/>
          </p:nvPr>
        </p:nvSpPr>
        <p:spPr/>
        <p:txBody>
          <a:bodyPr/>
          <a:lstStyle/>
          <a:p>
            <a:fld id="{1137CF4C-CE7C-49F3-8A2F-CB4B5FEA6302}" type="slidenum">
              <a:rPr lang="en-US" smtClean="0"/>
              <a:t>3</a:t>
            </a:fld>
            <a:endParaRPr lang="en-US"/>
          </a:p>
        </p:txBody>
      </p:sp>
    </p:spTree>
    <p:extLst>
      <p:ext uri="{BB962C8B-B14F-4D97-AF65-F5344CB8AC3E}">
        <p14:creationId xmlns:p14="http://schemas.microsoft.com/office/powerpoint/2010/main" val="2665570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A8E94-8310-454E-B56E-2C37CDB746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A4B9EC-D921-476F-9A7C-B907269C40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0DF6D2-DFB1-40FD-B632-3D0B4CB54612}"/>
              </a:ext>
            </a:extLst>
          </p:cNvPr>
          <p:cNvSpPr>
            <a:spLocks noGrp="1"/>
          </p:cNvSpPr>
          <p:nvPr>
            <p:ph type="dt" sz="half" idx="10"/>
          </p:nvPr>
        </p:nvSpPr>
        <p:spPr/>
        <p:txBody>
          <a:bodyPr/>
          <a:lstStyle/>
          <a:p>
            <a:fld id="{16E5017C-8BEF-472A-9957-DFBA35A3CA8A}" type="datetimeFigureOut">
              <a:rPr lang="en-US" smtClean="0"/>
              <a:t>5/8/2018</a:t>
            </a:fld>
            <a:endParaRPr lang="en-US"/>
          </a:p>
        </p:txBody>
      </p:sp>
      <p:sp>
        <p:nvSpPr>
          <p:cNvPr id="5" name="Footer Placeholder 4">
            <a:extLst>
              <a:ext uri="{FF2B5EF4-FFF2-40B4-BE49-F238E27FC236}">
                <a16:creationId xmlns:a16="http://schemas.microsoft.com/office/drawing/2014/main" id="{C6A563E9-2CD3-42D9-B5F7-60F839088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14750-8C69-4BC6-987A-47E2E1C56B0B}"/>
              </a:ext>
            </a:extLst>
          </p:cNvPr>
          <p:cNvSpPr>
            <a:spLocks noGrp="1"/>
          </p:cNvSpPr>
          <p:nvPr>
            <p:ph type="sldNum" sz="quarter" idx="12"/>
          </p:nvPr>
        </p:nvSpPr>
        <p:spPr/>
        <p:txBody>
          <a:bodyPr/>
          <a:lstStyle/>
          <a:p>
            <a:fld id="{4BF8E51A-9EEC-4F47-8E63-46AF887384F5}" type="slidenum">
              <a:rPr lang="en-US" smtClean="0"/>
              <a:t>‹#›</a:t>
            </a:fld>
            <a:endParaRPr lang="en-US"/>
          </a:p>
        </p:txBody>
      </p:sp>
    </p:spTree>
    <p:extLst>
      <p:ext uri="{BB962C8B-B14F-4D97-AF65-F5344CB8AC3E}">
        <p14:creationId xmlns:p14="http://schemas.microsoft.com/office/powerpoint/2010/main" val="182534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6C3C1-A33F-4DE4-A1FF-57FC8E785C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E95275-6C1D-4F88-9718-964785544C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06663F-A9CA-499C-9BE9-111B887B5FAB}"/>
              </a:ext>
            </a:extLst>
          </p:cNvPr>
          <p:cNvSpPr>
            <a:spLocks noGrp="1"/>
          </p:cNvSpPr>
          <p:nvPr>
            <p:ph type="dt" sz="half" idx="10"/>
          </p:nvPr>
        </p:nvSpPr>
        <p:spPr/>
        <p:txBody>
          <a:bodyPr/>
          <a:lstStyle/>
          <a:p>
            <a:fld id="{16E5017C-8BEF-472A-9957-DFBA35A3CA8A}" type="datetimeFigureOut">
              <a:rPr lang="en-US" smtClean="0"/>
              <a:t>5/8/2018</a:t>
            </a:fld>
            <a:endParaRPr lang="en-US"/>
          </a:p>
        </p:txBody>
      </p:sp>
      <p:sp>
        <p:nvSpPr>
          <p:cNvPr id="5" name="Footer Placeholder 4">
            <a:extLst>
              <a:ext uri="{FF2B5EF4-FFF2-40B4-BE49-F238E27FC236}">
                <a16:creationId xmlns:a16="http://schemas.microsoft.com/office/drawing/2014/main" id="{4FC2498D-B13D-471B-BD5C-1A05F01DE1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66AAB-2C5E-4CE7-B88A-8EA0F2CD523C}"/>
              </a:ext>
            </a:extLst>
          </p:cNvPr>
          <p:cNvSpPr>
            <a:spLocks noGrp="1"/>
          </p:cNvSpPr>
          <p:nvPr>
            <p:ph type="sldNum" sz="quarter" idx="12"/>
          </p:nvPr>
        </p:nvSpPr>
        <p:spPr/>
        <p:txBody>
          <a:bodyPr/>
          <a:lstStyle/>
          <a:p>
            <a:fld id="{4BF8E51A-9EEC-4F47-8E63-46AF887384F5}" type="slidenum">
              <a:rPr lang="en-US" smtClean="0"/>
              <a:t>‹#›</a:t>
            </a:fld>
            <a:endParaRPr lang="en-US"/>
          </a:p>
        </p:txBody>
      </p:sp>
    </p:spTree>
    <p:extLst>
      <p:ext uri="{BB962C8B-B14F-4D97-AF65-F5344CB8AC3E}">
        <p14:creationId xmlns:p14="http://schemas.microsoft.com/office/powerpoint/2010/main" val="3652146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BBD0E-D6B8-476D-897D-1D0A9338C9F4}"/>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86D36C-8482-43BC-9AB4-9748CB74C9D7}"/>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CBF32E-3CD7-42C8-B1EE-5C969B146190}"/>
              </a:ext>
            </a:extLst>
          </p:cNvPr>
          <p:cNvSpPr>
            <a:spLocks noGrp="1"/>
          </p:cNvSpPr>
          <p:nvPr>
            <p:ph type="dt" sz="half" idx="10"/>
          </p:nvPr>
        </p:nvSpPr>
        <p:spPr/>
        <p:txBody>
          <a:bodyPr/>
          <a:lstStyle/>
          <a:p>
            <a:fld id="{16E5017C-8BEF-472A-9957-DFBA35A3CA8A}" type="datetimeFigureOut">
              <a:rPr lang="en-US" smtClean="0"/>
              <a:t>5/8/2018</a:t>
            </a:fld>
            <a:endParaRPr lang="en-US"/>
          </a:p>
        </p:txBody>
      </p:sp>
      <p:sp>
        <p:nvSpPr>
          <p:cNvPr id="5" name="Footer Placeholder 4">
            <a:extLst>
              <a:ext uri="{FF2B5EF4-FFF2-40B4-BE49-F238E27FC236}">
                <a16:creationId xmlns:a16="http://schemas.microsoft.com/office/drawing/2014/main" id="{38B3A774-E05F-4DE7-BA22-C6AAF44FF2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D9EA89-CC45-4AF0-88F2-82CDE4A1D27D}"/>
              </a:ext>
            </a:extLst>
          </p:cNvPr>
          <p:cNvSpPr>
            <a:spLocks noGrp="1"/>
          </p:cNvSpPr>
          <p:nvPr>
            <p:ph type="sldNum" sz="quarter" idx="12"/>
          </p:nvPr>
        </p:nvSpPr>
        <p:spPr/>
        <p:txBody>
          <a:bodyPr/>
          <a:lstStyle/>
          <a:p>
            <a:fld id="{4BF8E51A-9EEC-4F47-8E63-46AF887384F5}" type="slidenum">
              <a:rPr lang="en-US" smtClean="0"/>
              <a:t>‹#›</a:t>
            </a:fld>
            <a:endParaRPr lang="en-US"/>
          </a:p>
        </p:txBody>
      </p:sp>
    </p:spTree>
    <p:extLst>
      <p:ext uri="{BB962C8B-B14F-4D97-AF65-F5344CB8AC3E}">
        <p14:creationId xmlns:p14="http://schemas.microsoft.com/office/powerpoint/2010/main" val="3403733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95BF-CA73-4521-840C-C05A2E52FC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46E22B-B91B-4E2A-8B65-860305EC91C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DCC8D3-C31E-43EA-BF69-FCDDCE05408D}"/>
              </a:ext>
            </a:extLst>
          </p:cNvPr>
          <p:cNvSpPr>
            <a:spLocks noGrp="1"/>
          </p:cNvSpPr>
          <p:nvPr>
            <p:ph type="dt" sz="half" idx="10"/>
          </p:nvPr>
        </p:nvSpPr>
        <p:spPr/>
        <p:txBody>
          <a:bodyPr/>
          <a:lstStyle/>
          <a:p>
            <a:fld id="{16E5017C-8BEF-472A-9957-DFBA35A3CA8A}" type="datetimeFigureOut">
              <a:rPr lang="en-US" smtClean="0"/>
              <a:t>5/8/2018</a:t>
            </a:fld>
            <a:endParaRPr lang="en-US"/>
          </a:p>
        </p:txBody>
      </p:sp>
      <p:sp>
        <p:nvSpPr>
          <p:cNvPr id="5" name="Footer Placeholder 4">
            <a:extLst>
              <a:ext uri="{FF2B5EF4-FFF2-40B4-BE49-F238E27FC236}">
                <a16:creationId xmlns:a16="http://schemas.microsoft.com/office/drawing/2014/main" id="{600A5873-0997-492B-94BB-0C8EF2C1FF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CC7041-1339-4038-B9C2-8957F4522D84}"/>
              </a:ext>
            </a:extLst>
          </p:cNvPr>
          <p:cNvSpPr>
            <a:spLocks noGrp="1"/>
          </p:cNvSpPr>
          <p:nvPr>
            <p:ph type="sldNum" sz="quarter" idx="12"/>
          </p:nvPr>
        </p:nvSpPr>
        <p:spPr/>
        <p:txBody>
          <a:bodyPr/>
          <a:lstStyle/>
          <a:p>
            <a:fld id="{4BF8E51A-9EEC-4F47-8E63-46AF887384F5}" type="slidenum">
              <a:rPr lang="en-US" smtClean="0"/>
              <a:t>‹#›</a:t>
            </a:fld>
            <a:endParaRPr lang="en-US"/>
          </a:p>
        </p:txBody>
      </p:sp>
    </p:spTree>
    <p:extLst>
      <p:ext uri="{BB962C8B-B14F-4D97-AF65-F5344CB8AC3E}">
        <p14:creationId xmlns:p14="http://schemas.microsoft.com/office/powerpoint/2010/main" val="3110393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7478C-619A-42BD-ADA0-413D47E5226D}"/>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65FC0F-52EE-4A83-9FD1-8F67CF501A2D}"/>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037E69-05E3-4A76-ACF3-1DA3546C8A7E}"/>
              </a:ext>
            </a:extLst>
          </p:cNvPr>
          <p:cNvSpPr>
            <a:spLocks noGrp="1"/>
          </p:cNvSpPr>
          <p:nvPr>
            <p:ph type="dt" sz="half" idx="10"/>
          </p:nvPr>
        </p:nvSpPr>
        <p:spPr/>
        <p:txBody>
          <a:bodyPr/>
          <a:lstStyle/>
          <a:p>
            <a:fld id="{16E5017C-8BEF-472A-9957-DFBA35A3CA8A}" type="datetimeFigureOut">
              <a:rPr lang="en-US" smtClean="0"/>
              <a:t>5/8/2018</a:t>
            </a:fld>
            <a:endParaRPr lang="en-US"/>
          </a:p>
        </p:txBody>
      </p:sp>
      <p:sp>
        <p:nvSpPr>
          <p:cNvPr id="5" name="Footer Placeholder 4">
            <a:extLst>
              <a:ext uri="{FF2B5EF4-FFF2-40B4-BE49-F238E27FC236}">
                <a16:creationId xmlns:a16="http://schemas.microsoft.com/office/drawing/2014/main" id="{6D609172-7131-4800-BE26-59049BECD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E5A9B-2C29-4718-900A-996815616D78}"/>
              </a:ext>
            </a:extLst>
          </p:cNvPr>
          <p:cNvSpPr>
            <a:spLocks noGrp="1"/>
          </p:cNvSpPr>
          <p:nvPr>
            <p:ph type="sldNum" sz="quarter" idx="12"/>
          </p:nvPr>
        </p:nvSpPr>
        <p:spPr/>
        <p:txBody>
          <a:bodyPr/>
          <a:lstStyle/>
          <a:p>
            <a:fld id="{4BF8E51A-9EEC-4F47-8E63-46AF887384F5}" type="slidenum">
              <a:rPr lang="en-US" smtClean="0"/>
              <a:t>‹#›</a:t>
            </a:fld>
            <a:endParaRPr lang="en-US"/>
          </a:p>
        </p:txBody>
      </p:sp>
    </p:spTree>
    <p:extLst>
      <p:ext uri="{BB962C8B-B14F-4D97-AF65-F5344CB8AC3E}">
        <p14:creationId xmlns:p14="http://schemas.microsoft.com/office/powerpoint/2010/main" val="3501290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544B3-8C67-43B8-884D-8B1F4DB2AA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1FCAFB-FE68-4039-88C8-C82CDAD585D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6B19D1-7451-4FB7-A184-A09BBB84A12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4F7241-5ED1-40F6-A8A6-CD1F1BF89223}"/>
              </a:ext>
            </a:extLst>
          </p:cNvPr>
          <p:cNvSpPr>
            <a:spLocks noGrp="1"/>
          </p:cNvSpPr>
          <p:nvPr>
            <p:ph type="dt" sz="half" idx="10"/>
          </p:nvPr>
        </p:nvSpPr>
        <p:spPr/>
        <p:txBody>
          <a:bodyPr/>
          <a:lstStyle/>
          <a:p>
            <a:fld id="{16E5017C-8BEF-472A-9957-DFBA35A3CA8A}" type="datetimeFigureOut">
              <a:rPr lang="en-US" smtClean="0"/>
              <a:t>5/8/2018</a:t>
            </a:fld>
            <a:endParaRPr lang="en-US"/>
          </a:p>
        </p:txBody>
      </p:sp>
      <p:sp>
        <p:nvSpPr>
          <p:cNvPr id="6" name="Footer Placeholder 5">
            <a:extLst>
              <a:ext uri="{FF2B5EF4-FFF2-40B4-BE49-F238E27FC236}">
                <a16:creationId xmlns:a16="http://schemas.microsoft.com/office/drawing/2014/main" id="{64C06C13-E272-4740-A561-DAE43492D8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2CE730-2B4E-446C-9453-A867FABEA406}"/>
              </a:ext>
            </a:extLst>
          </p:cNvPr>
          <p:cNvSpPr>
            <a:spLocks noGrp="1"/>
          </p:cNvSpPr>
          <p:nvPr>
            <p:ph type="sldNum" sz="quarter" idx="12"/>
          </p:nvPr>
        </p:nvSpPr>
        <p:spPr/>
        <p:txBody>
          <a:bodyPr/>
          <a:lstStyle/>
          <a:p>
            <a:fld id="{4BF8E51A-9EEC-4F47-8E63-46AF887384F5}" type="slidenum">
              <a:rPr lang="en-US" smtClean="0"/>
              <a:t>‹#›</a:t>
            </a:fld>
            <a:endParaRPr lang="en-US"/>
          </a:p>
        </p:txBody>
      </p:sp>
    </p:spTree>
    <p:extLst>
      <p:ext uri="{BB962C8B-B14F-4D97-AF65-F5344CB8AC3E}">
        <p14:creationId xmlns:p14="http://schemas.microsoft.com/office/powerpoint/2010/main" val="2855858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E0B6-71D4-42F3-8BAD-CAB8A4A968C2}"/>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E975EE-250B-47D1-ADDE-DB6E8D878CAC}"/>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E29AEDF-D53F-4B8B-99B9-F3786F05BD08}"/>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CC9722-860F-4C78-8065-4A9752734638}"/>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99BF84-DA8A-4436-BAFE-A141B725E009}"/>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E705DC-E506-48AE-A5DB-B6B94DC4F81B}"/>
              </a:ext>
            </a:extLst>
          </p:cNvPr>
          <p:cNvSpPr>
            <a:spLocks noGrp="1"/>
          </p:cNvSpPr>
          <p:nvPr>
            <p:ph type="dt" sz="half" idx="10"/>
          </p:nvPr>
        </p:nvSpPr>
        <p:spPr/>
        <p:txBody>
          <a:bodyPr/>
          <a:lstStyle/>
          <a:p>
            <a:fld id="{16E5017C-8BEF-472A-9957-DFBA35A3CA8A}" type="datetimeFigureOut">
              <a:rPr lang="en-US" smtClean="0"/>
              <a:t>5/8/2018</a:t>
            </a:fld>
            <a:endParaRPr lang="en-US"/>
          </a:p>
        </p:txBody>
      </p:sp>
      <p:sp>
        <p:nvSpPr>
          <p:cNvPr id="8" name="Footer Placeholder 7">
            <a:extLst>
              <a:ext uri="{FF2B5EF4-FFF2-40B4-BE49-F238E27FC236}">
                <a16:creationId xmlns:a16="http://schemas.microsoft.com/office/drawing/2014/main" id="{CB0E1F31-6EBD-4342-9FFE-5082BE53FA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508487-AB30-4BDC-BFFA-814C67965079}"/>
              </a:ext>
            </a:extLst>
          </p:cNvPr>
          <p:cNvSpPr>
            <a:spLocks noGrp="1"/>
          </p:cNvSpPr>
          <p:nvPr>
            <p:ph type="sldNum" sz="quarter" idx="12"/>
          </p:nvPr>
        </p:nvSpPr>
        <p:spPr/>
        <p:txBody>
          <a:bodyPr/>
          <a:lstStyle/>
          <a:p>
            <a:fld id="{4BF8E51A-9EEC-4F47-8E63-46AF887384F5}" type="slidenum">
              <a:rPr lang="en-US" smtClean="0"/>
              <a:t>‹#›</a:t>
            </a:fld>
            <a:endParaRPr lang="en-US"/>
          </a:p>
        </p:txBody>
      </p:sp>
    </p:spTree>
    <p:extLst>
      <p:ext uri="{BB962C8B-B14F-4D97-AF65-F5344CB8AC3E}">
        <p14:creationId xmlns:p14="http://schemas.microsoft.com/office/powerpoint/2010/main" val="1118869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704E-AE2E-40CE-8742-DB905ADB13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5C8C88-A55C-4C44-A083-22CDF3857301}"/>
              </a:ext>
            </a:extLst>
          </p:cNvPr>
          <p:cNvSpPr>
            <a:spLocks noGrp="1"/>
          </p:cNvSpPr>
          <p:nvPr>
            <p:ph type="dt" sz="half" idx="10"/>
          </p:nvPr>
        </p:nvSpPr>
        <p:spPr/>
        <p:txBody>
          <a:bodyPr/>
          <a:lstStyle/>
          <a:p>
            <a:fld id="{16E5017C-8BEF-472A-9957-DFBA35A3CA8A}" type="datetimeFigureOut">
              <a:rPr lang="en-US" smtClean="0"/>
              <a:t>5/8/2018</a:t>
            </a:fld>
            <a:endParaRPr lang="en-US"/>
          </a:p>
        </p:txBody>
      </p:sp>
      <p:sp>
        <p:nvSpPr>
          <p:cNvPr id="4" name="Footer Placeholder 3">
            <a:extLst>
              <a:ext uri="{FF2B5EF4-FFF2-40B4-BE49-F238E27FC236}">
                <a16:creationId xmlns:a16="http://schemas.microsoft.com/office/drawing/2014/main" id="{772DC78A-BE2B-4542-99F3-0FD432F29A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62043-7D44-47E1-97C8-5F67465BD0A2}"/>
              </a:ext>
            </a:extLst>
          </p:cNvPr>
          <p:cNvSpPr>
            <a:spLocks noGrp="1"/>
          </p:cNvSpPr>
          <p:nvPr>
            <p:ph type="sldNum" sz="quarter" idx="12"/>
          </p:nvPr>
        </p:nvSpPr>
        <p:spPr/>
        <p:txBody>
          <a:bodyPr/>
          <a:lstStyle/>
          <a:p>
            <a:fld id="{4BF8E51A-9EEC-4F47-8E63-46AF887384F5}" type="slidenum">
              <a:rPr lang="en-US" smtClean="0"/>
              <a:t>‹#›</a:t>
            </a:fld>
            <a:endParaRPr lang="en-US"/>
          </a:p>
        </p:txBody>
      </p:sp>
    </p:spTree>
    <p:extLst>
      <p:ext uri="{BB962C8B-B14F-4D97-AF65-F5344CB8AC3E}">
        <p14:creationId xmlns:p14="http://schemas.microsoft.com/office/powerpoint/2010/main" val="4228252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7E43-4DB7-462D-9653-CE697B5D466F}"/>
              </a:ext>
            </a:extLst>
          </p:cNvPr>
          <p:cNvSpPr>
            <a:spLocks noGrp="1"/>
          </p:cNvSpPr>
          <p:nvPr>
            <p:ph type="dt" sz="half" idx="10"/>
          </p:nvPr>
        </p:nvSpPr>
        <p:spPr/>
        <p:txBody>
          <a:bodyPr/>
          <a:lstStyle/>
          <a:p>
            <a:fld id="{16E5017C-8BEF-472A-9957-DFBA35A3CA8A}" type="datetimeFigureOut">
              <a:rPr lang="en-US" smtClean="0"/>
              <a:t>5/8/2018</a:t>
            </a:fld>
            <a:endParaRPr lang="en-US"/>
          </a:p>
        </p:txBody>
      </p:sp>
      <p:sp>
        <p:nvSpPr>
          <p:cNvPr id="3" name="Footer Placeholder 2">
            <a:extLst>
              <a:ext uri="{FF2B5EF4-FFF2-40B4-BE49-F238E27FC236}">
                <a16:creationId xmlns:a16="http://schemas.microsoft.com/office/drawing/2014/main" id="{DD77FD76-3E5C-4134-B32A-F3B5AEB5B2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11AA5D-1D6A-4BE4-B7DD-7BA1DCAEFB8C}"/>
              </a:ext>
            </a:extLst>
          </p:cNvPr>
          <p:cNvSpPr>
            <a:spLocks noGrp="1"/>
          </p:cNvSpPr>
          <p:nvPr>
            <p:ph type="sldNum" sz="quarter" idx="12"/>
          </p:nvPr>
        </p:nvSpPr>
        <p:spPr/>
        <p:txBody>
          <a:bodyPr/>
          <a:lstStyle/>
          <a:p>
            <a:fld id="{4BF8E51A-9EEC-4F47-8E63-46AF887384F5}" type="slidenum">
              <a:rPr lang="en-US" smtClean="0"/>
              <a:t>‹#›</a:t>
            </a:fld>
            <a:endParaRPr lang="en-US"/>
          </a:p>
        </p:txBody>
      </p:sp>
    </p:spTree>
    <p:extLst>
      <p:ext uri="{BB962C8B-B14F-4D97-AF65-F5344CB8AC3E}">
        <p14:creationId xmlns:p14="http://schemas.microsoft.com/office/powerpoint/2010/main" val="3798324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2302-2EBE-4A3E-9489-87189A8885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F7AD17-DE18-4DD7-BBED-13F085CEA062}"/>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363ABD-0B88-4F15-87C6-4D59DFCC3D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3EE8C34-B94D-4FC2-8C3E-D90EA22B7700}"/>
              </a:ext>
            </a:extLst>
          </p:cNvPr>
          <p:cNvSpPr>
            <a:spLocks noGrp="1"/>
          </p:cNvSpPr>
          <p:nvPr>
            <p:ph type="dt" sz="half" idx="10"/>
          </p:nvPr>
        </p:nvSpPr>
        <p:spPr/>
        <p:txBody>
          <a:bodyPr/>
          <a:lstStyle/>
          <a:p>
            <a:fld id="{16E5017C-8BEF-472A-9957-DFBA35A3CA8A}" type="datetimeFigureOut">
              <a:rPr lang="en-US" smtClean="0"/>
              <a:t>5/8/2018</a:t>
            </a:fld>
            <a:endParaRPr lang="en-US"/>
          </a:p>
        </p:txBody>
      </p:sp>
      <p:sp>
        <p:nvSpPr>
          <p:cNvPr id="6" name="Footer Placeholder 5">
            <a:extLst>
              <a:ext uri="{FF2B5EF4-FFF2-40B4-BE49-F238E27FC236}">
                <a16:creationId xmlns:a16="http://schemas.microsoft.com/office/drawing/2014/main" id="{B771B4B9-D49A-4341-B100-3B053EB872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F859B-162E-4F1D-BCB3-C1D011581037}"/>
              </a:ext>
            </a:extLst>
          </p:cNvPr>
          <p:cNvSpPr>
            <a:spLocks noGrp="1"/>
          </p:cNvSpPr>
          <p:nvPr>
            <p:ph type="sldNum" sz="quarter" idx="12"/>
          </p:nvPr>
        </p:nvSpPr>
        <p:spPr/>
        <p:txBody>
          <a:bodyPr/>
          <a:lstStyle/>
          <a:p>
            <a:fld id="{4BF8E51A-9EEC-4F47-8E63-46AF887384F5}" type="slidenum">
              <a:rPr lang="en-US" smtClean="0"/>
              <a:t>‹#›</a:t>
            </a:fld>
            <a:endParaRPr lang="en-US"/>
          </a:p>
        </p:txBody>
      </p:sp>
    </p:spTree>
    <p:extLst>
      <p:ext uri="{BB962C8B-B14F-4D97-AF65-F5344CB8AC3E}">
        <p14:creationId xmlns:p14="http://schemas.microsoft.com/office/powerpoint/2010/main" val="4283261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D767B-3DAD-4D98-9304-E9AF6C2DA2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4227D3-423E-449F-AD83-1F4E18018456}"/>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8C31B4-3BF5-4140-BFE3-88087E830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58E2478-E7FF-4198-AE91-9D50C7FC8D80}"/>
              </a:ext>
            </a:extLst>
          </p:cNvPr>
          <p:cNvSpPr>
            <a:spLocks noGrp="1"/>
          </p:cNvSpPr>
          <p:nvPr>
            <p:ph type="dt" sz="half" idx="10"/>
          </p:nvPr>
        </p:nvSpPr>
        <p:spPr/>
        <p:txBody>
          <a:bodyPr/>
          <a:lstStyle/>
          <a:p>
            <a:fld id="{16E5017C-8BEF-472A-9957-DFBA35A3CA8A}" type="datetimeFigureOut">
              <a:rPr lang="en-US" smtClean="0"/>
              <a:t>5/8/2018</a:t>
            </a:fld>
            <a:endParaRPr lang="en-US"/>
          </a:p>
        </p:txBody>
      </p:sp>
      <p:sp>
        <p:nvSpPr>
          <p:cNvPr id="6" name="Footer Placeholder 5">
            <a:extLst>
              <a:ext uri="{FF2B5EF4-FFF2-40B4-BE49-F238E27FC236}">
                <a16:creationId xmlns:a16="http://schemas.microsoft.com/office/drawing/2014/main" id="{4E7975AE-9C3C-4632-9C1B-D19DB835C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1D9AA3-C651-4949-8FF9-3930F8CB294C}"/>
              </a:ext>
            </a:extLst>
          </p:cNvPr>
          <p:cNvSpPr>
            <a:spLocks noGrp="1"/>
          </p:cNvSpPr>
          <p:nvPr>
            <p:ph type="sldNum" sz="quarter" idx="12"/>
          </p:nvPr>
        </p:nvSpPr>
        <p:spPr/>
        <p:txBody>
          <a:bodyPr/>
          <a:lstStyle/>
          <a:p>
            <a:fld id="{4BF8E51A-9EEC-4F47-8E63-46AF887384F5}" type="slidenum">
              <a:rPr lang="en-US" smtClean="0"/>
              <a:t>‹#›</a:t>
            </a:fld>
            <a:endParaRPr lang="en-US"/>
          </a:p>
        </p:txBody>
      </p:sp>
    </p:spTree>
    <p:extLst>
      <p:ext uri="{BB962C8B-B14F-4D97-AF65-F5344CB8AC3E}">
        <p14:creationId xmlns:p14="http://schemas.microsoft.com/office/powerpoint/2010/main" val="420252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2D1457-0B4A-48ED-9A21-923C4B9786FD}"/>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BEC829-D31E-4589-A5A4-819762663D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E29E1-DF1C-4646-A6A8-4616D37F7162}"/>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E5017C-8BEF-472A-9957-DFBA35A3CA8A}" type="datetimeFigureOut">
              <a:rPr lang="en-US" smtClean="0"/>
              <a:t>5/8/2018</a:t>
            </a:fld>
            <a:endParaRPr lang="en-US"/>
          </a:p>
        </p:txBody>
      </p:sp>
      <p:sp>
        <p:nvSpPr>
          <p:cNvPr id="5" name="Footer Placeholder 4">
            <a:extLst>
              <a:ext uri="{FF2B5EF4-FFF2-40B4-BE49-F238E27FC236}">
                <a16:creationId xmlns:a16="http://schemas.microsoft.com/office/drawing/2014/main" id="{2A50508A-D1E1-42D9-9C3C-D935946A11DC}"/>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152EE1-29AA-4131-B914-FC75EBF45683}"/>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F8E51A-9EEC-4F47-8E63-46AF887384F5}" type="slidenum">
              <a:rPr lang="en-US" smtClean="0"/>
              <a:t>‹#›</a:t>
            </a:fld>
            <a:endParaRPr lang="en-US"/>
          </a:p>
        </p:txBody>
      </p:sp>
    </p:spTree>
    <p:extLst>
      <p:ext uri="{BB962C8B-B14F-4D97-AF65-F5344CB8AC3E}">
        <p14:creationId xmlns:p14="http://schemas.microsoft.com/office/powerpoint/2010/main" val="107000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A7F7-899D-4B0A-97AC-B509C26F3362}"/>
              </a:ext>
            </a:extLst>
          </p:cNvPr>
          <p:cNvSpPr>
            <a:spLocks noGrp="1"/>
          </p:cNvSpPr>
          <p:nvPr>
            <p:ph type="ctrTitle"/>
          </p:nvPr>
        </p:nvSpPr>
        <p:spPr/>
        <p:txBody>
          <a:bodyPr>
            <a:normAutofit/>
          </a:bodyPr>
          <a:lstStyle/>
          <a:p>
            <a:r>
              <a:rPr lang="en-US" sz="3600" b="1" dirty="0">
                <a:solidFill>
                  <a:srgbClr val="7030A0"/>
                </a:solidFill>
                <a:latin typeface="Times New Roman" panose="02020603050405020304" pitchFamily="18" charset="0"/>
                <a:cs typeface="Times New Roman" panose="02020603050405020304" pitchFamily="18" charset="0"/>
              </a:rPr>
              <a:t>In Self-Defense: A Universal Innate Flu-Fighters from Human to Fish and Beyond </a:t>
            </a:r>
            <a:br>
              <a:rPr lang="en-US" sz="3600" b="1" dirty="0">
                <a:solidFill>
                  <a:srgbClr val="7030A0"/>
                </a:solidFill>
                <a:latin typeface="Times New Roman" panose="02020603050405020304" pitchFamily="18" charset="0"/>
                <a:cs typeface="Times New Roman" panose="02020603050405020304" pitchFamily="18" charset="0"/>
              </a:rPr>
            </a:br>
            <a:endParaRPr lang="en-US" sz="3600" dirty="0">
              <a:solidFill>
                <a:srgbClr val="7030A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6AFAEC1-E3BD-4D92-9A29-85CF3889804D}"/>
              </a:ext>
            </a:extLst>
          </p:cNvPr>
          <p:cNvSpPr>
            <a:spLocks noGrp="1"/>
          </p:cNvSpPr>
          <p:nvPr>
            <p:ph type="subTitle" idx="1"/>
          </p:nvPr>
        </p:nvSpPr>
        <p:spPr/>
        <p:txBody>
          <a:bodyPr/>
          <a:lstStyle/>
          <a:p>
            <a:r>
              <a:rPr lang="en-US" b="1" dirty="0" err="1">
                <a:latin typeface="Times New Roman" panose="02020603050405020304" pitchFamily="18" charset="0"/>
                <a:cs typeface="Times New Roman" panose="02020603050405020304" pitchFamily="18" charset="0"/>
              </a:rPr>
              <a:t>Shanzida</a:t>
            </a:r>
            <a:r>
              <a:rPr lang="en-US" b="1" dirty="0">
                <a:latin typeface="Times New Roman" panose="02020603050405020304" pitchFamily="18" charset="0"/>
                <a:cs typeface="Times New Roman" panose="02020603050405020304" pitchFamily="18" charset="0"/>
              </a:rPr>
              <a:t> Siddique</a:t>
            </a:r>
          </a:p>
          <a:p>
            <a:r>
              <a:rPr lang="en-US" b="1" dirty="0">
                <a:latin typeface="Times New Roman" panose="02020603050405020304" pitchFamily="18" charset="0"/>
                <a:cs typeface="Times New Roman" panose="02020603050405020304" pitchFamily="18" charset="0"/>
              </a:rPr>
              <a:t>BFIX550</a:t>
            </a:r>
          </a:p>
          <a:p>
            <a:r>
              <a:rPr lang="en-US" b="1" dirty="0">
                <a:latin typeface="Times New Roman" panose="02020603050405020304" pitchFamily="18" charset="0"/>
                <a:cs typeface="Times New Roman" panose="02020603050405020304" pitchFamily="18" charset="0"/>
              </a:rPr>
              <a:t>05/09/2018</a:t>
            </a:r>
          </a:p>
        </p:txBody>
      </p:sp>
    </p:spTree>
    <p:extLst>
      <p:ext uri="{BB962C8B-B14F-4D97-AF65-F5344CB8AC3E}">
        <p14:creationId xmlns:p14="http://schemas.microsoft.com/office/powerpoint/2010/main" val="1624675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generated with very high confidence">
            <a:extLst>
              <a:ext uri="{FF2B5EF4-FFF2-40B4-BE49-F238E27FC236}">
                <a16:creationId xmlns:a16="http://schemas.microsoft.com/office/drawing/2014/main" id="{800B514D-9523-42B5-ABF5-635C2F379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234" y="970671"/>
            <a:ext cx="11293532" cy="5535637"/>
          </a:xfrm>
          <a:prstGeom prst="rect">
            <a:avLst/>
          </a:prstGeom>
        </p:spPr>
      </p:pic>
      <p:sp>
        <p:nvSpPr>
          <p:cNvPr id="7" name="Title 1">
            <a:extLst>
              <a:ext uri="{FF2B5EF4-FFF2-40B4-BE49-F238E27FC236}">
                <a16:creationId xmlns:a16="http://schemas.microsoft.com/office/drawing/2014/main" id="{E264DF52-5E99-4722-B208-01879441298B}"/>
              </a:ext>
            </a:extLst>
          </p:cNvPr>
          <p:cNvSpPr>
            <a:spLocks noGrp="1"/>
          </p:cNvSpPr>
          <p:nvPr>
            <p:ph type="title"/>
          </p:nvPr>
        </p:nvSpPr>
        <p:spPr>
          <a:xfrm>
            <a:off x="4045634" y="62059"/>
            <a:ext cx="3646937" cy="681037"/>
          </a:xfrm>
        </p:spPr>
        <p:txBody>
          <a:bodyPr>
            <a:normAutofit/>
          </a:bodyPr>
          <a:lstStyle/>
          <a:p>
            <a:r>
              <a:rPr lang="en-US" sz="3000" b="1" dirty="0">
                <a:latin typeface="Times New Roman" panose="02020603050405020304" pitchFamily="18" charset="0"/>
                <a:cs typeface="Times New Roman" panose="02020603050405020304" pitchFamily="18" charset="0"/>
              </a:rPr>
              <a:t>Genomic Context</a:t>
            </a:r>
          </a:p>
        </p:txBody>
      </p:sp>
      <p:sp>
        <p:nvSpPr>
          <p:cNvPr id="8" name="Rectangle 7">
            <a:extLst>
              <a:ext uri="{FF2B5EF4-FFF2-40B4-BE49-F238E27FC236}">
                <a16:creationId xmlns:a16="http://schemas.microsoft.com/office/drawing/2014/main" id="{38AE0E96-0C64-4DD1-8BF1-2AC89D73C230}"/>
              </a:ext>
            </a:extLst>
          </p:cNvPr>
          <p:cNvSpPr/>
          <p:nvPr/>
        </p:nvSpPr>
        <p:spPr>
          <a:xfrm>
            <a:off x="4994031" y="5570806"/>
            <a:ext cx="2138289" cy="935501"/>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612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DC76D61-6D5D-4B00-AC2A-1BA44BE9F7BC}"/>
              </a:ext>
            </a:extLst>
          </p:cNvPr>
          <p:cNvGrpSpPr/>
          <p:nvPr/>
        </p:nvGrpSpPr>
        <p:grpSpPr>
          <a:xfrm>
            <a:off x="2929614" y="899252"/>
            <a:ext cx="5964703" cy="2730133"/>
            <a:chOff x="2295154" y="1969477"/>
            <a:chExt cx="6386732" cy="3502747"/>
          </a:xfrm>
        </p:grpSpPr>
        <p:pic>
          <p:nvPicPr>
            <p:cNvPr id="8" name="Picture 7" descr="A screenshot of a video game&#10;&#10;Description generated with high confidence">
              <a:extLst>
                <a:ext uri="{FF2B5EF4-FFF2-40B4-BE49-F238E27FC236}">
                  <a16:creationId xmlns:a16="http://schemas.microsoft.com/office/drawing/2014/main" id="{A6826931-3B5A-49F9-BC81-C999D92B7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696" y="2145429"/>
              <a:ext cx="5791648" cy="3326795"/>
            </a:xfrm>
            <a:prstGeom prst="rect">
              <a:avLst/>
            </a:prstGeom>
          </p:spPr>
        </p:pic>
        <p:sp>
          <p:nvSpPr>
            <p:cNvPr id="9" name="Rectangle 8">
              <a:extLst>
                <a:ext uri="{FF2B5EF4-FFF2-40B4-BE49-F238E27FC236}">
                  <a16:creationId xmlns:a16="http://schemas.microsoft.com/office/drawing/2014/main" id="{D7888B26-7884-47EA-A6F4-DF6BBD8B4DE9}"/>
                </a:ext>
              </a:extLst>
            </p:cNvPr>
            <p:cNvSpPr/>
            <p:nvPr/>
          </p:nvSpPr>
          <p:spPr>
            <a:xfrm>
              <a:off x="2295154" y="1969477"/>
              <a:ext cx="6386732" cy="190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A screenshot of a social media post&#10;&#10;Description generated with very high confidence">
            <a:extLst>
              <a:ext uri="{FF2B5EF4-FFF2-40B4-BE49-F238E27FC236}">
                <a16:creationId xmlns:a16="http://schemas.microsoft.com/office/drawing/2014/main" id="{1D9F619A-DE61-421C-9455-4B2F290DA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906" y="3244375"/>
            <a:ext cx="10173102" cy="4231245"/>
          </a:xfrm>
          <a:prstGeom prst="rect">
            <a:avLst/>
          </a:prstGeom>
        </p:spPr>
      </p:pic>
      <p:sp>
        <p:nvSpPr>
          <p:cNvPr id="10" name="Title 1">
            <a:extLst>
              <a:ext uri="{FF2B5EF4-FFF2-40B4-BE49-F238E27FC236}">
                <a16:creationId xmlns:a16="http://schemas.microsoft.com/office/drawing/2014/main" id="{5CA7BDA4-D926-4DE1-8605-4BE961D2E5A1}"/>
              </a:ext>
            </a:extLst>
          </p:cNvPr>
          <p:cNvSpPr>
            <a:spLocks noGrp="1"/>
          </p:cNvSpPr>
          <p:nvPr>
            <p:ph type="title"/>
          </p:nvPr>
        </p:nvSpPr>
        <p:spPr>
          <a:xfrm>
            <a:off x="2715126" y="0"/>
            <a:ext cx="7174462" cy="681037"/>
          </a:xfrm>
        </p:spPr>
        <p:txBody>
          <a:bodyPr>
            <a:normAutofit fontScale="90000"/>
          </a:bodyPr>
          <a:lstStyle/>
          <a:p>
            <a:r>
              <a:rPr lang="en-US" sz="3000" b="1" dirty="0">
                <a:latin typeface="Times New Roman" panose="02020603050405020304" pitchFamily="18" charset="0"/>
                <a:cs typeface="Times New Roman" panose="02020603050405020304" pitchFamily="18" charset="0"/>
              </a:rPr>
              <a:t>Searching for a Homologue in Fish: TBLASTN</a:t>
            </a:r>
          </a:p>
        </p:txBody>
      </p:sp>
      <p:sp>
        <p:nvSpPr>
          <p:cNvPr id="11" name="Rectangle 10">
            <a:extLst>
              <a:ext uri="{FF2B5EF4-FFF2-40B4-BE49-F238E27FC236}">
                <a16:creationId xmlns:a16="http://schemas.microsoft.com/office/drawing/2014/main" id="{1D9787DE-807D-4DA8-9904-BCBDAAF5519C}"/>
              </a:ext>
            </a:extLst>
          </p:cNvPr>
          <p:cNvSpPr/>
          <p:nvPr/>
        </p:nvSpPr>
        <p:spPr>
          <a:xfrm>
            <a:off x="911993" y="3777631"/>
            <a:ext cx="10555705" cy="200811"/>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691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generated with very high confidence">
            <a:extLst>
              <a:ext uri="{FF2B5EF4-FFF2-40B4-BE49-F238E27FC236}">
                <a16:creationId xmlns:a16="http://schemas.microsoft.com/office/drawing/2014/main" id="{3A1F432C-380F-4748-9733-AF69ABE52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042" y="1074820"/>
            <a:ext cx="9079832" cy="5783179"/>
          </a:xfrm>
          <a:prstGeom prst="rect">
            <a:avLst/>
          </a:prstGeom>
        </p:spPr>
      </p:pic>
      <p:sp>
        <p:nvSpPr>
          <p:cNvPr id="6" name="Title 1">
            <a:extLst>
              <a:ext uri="{FF2B5EF4-FFF2-40B4-BE49-F238E27FC236}">
                <a16:creationId xmlns:a16="http://schemas.microsoft.com/office/drawing/2014/main" id="{0532F4BF-0841-4EED-883A-5E5418974FAC}"/>
              </a:ext>
            </a:extLst>
          </p:cNvPr>
          <p:cNvSpPr>
            <a:spLocks noGrp="1"/>
          </p:cNvSpPr>
          <p:nvPr>
            <p:ph type="title"/>
          </p:nvPr>
        </p:nvSpPr>
        <p:spPr>
          <a:xfrm>
            <a:off x="3207495" y="48126"/>
            <a:ext cx="5964703" cy="681037"/>
          </a:xfrm>
        </p:spPr>
        <p:txBody>
          <a:bodyPr>
            <a:normAutofit/>
          </a:bodyPr>
          <a:lstStyle/>
          <a:p>
            <a:r>
              <a:rPr lang="en-US" sz="3000" b="1" dirty="0">
                <a:latin typeface="Times New Roman" panose="02020603050405020304" pitchFamily="18" charset="0"/>
                <a:cs typeface="Times New Roman" panose="02020603050405020304" pitchFamily="18" charset="0"/>
              </a:rPr>
              <a:t>Full cDNA Sequence of </a:t>
            </a:r>
            <a:r>
              <a:rPr lang="en-US" sz="3000" b="1" i="1" dirty="0">
                <a:latin typeface="Times New Roman" panose="02020603050405020304" pitchFamily="18" charset="0"/>
                <a:cs typeface="Times New Roman" panose="02020603050405020304" pitchFamily="18" charset="0"/>
              </a:rPr>
              <a:t>A. japonica</a:t>
            </a:r>
          </a:p>
        </p:txBody>
      </p:sp>
    </p:spTree>
    <p:extLst>
      <p:ext uri="{BB962C8B-B14F-4D97-AF65-F5344CB8AC3E}">
        <p14:creationId xmlns:p14="http://schemas.microsoft.com/office/powerpoint/2010/main" val="3826324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3B1ACA6-6684-49A9-AD22-A7C71523530F}"/>
              </a:ext>
            </a:extLst>
          </p:cNvPr>
          <p:cNvSpPr>
            <a:spLocks noGrp="1"/>
          </p:cNvSpPr>
          <p:nvPr>
            <p:ph type="title"/>
          </p:nvPr>
        </p:nvSpPr>
        <p:spPr>
          <a:xfrm>
            <a:off x="3207495" y="48126"/>
            <a:ext cx="5964703" cy="681037"/>
          </a:xfrm>
        </p:spPr>
        <p:txBody>
          <a:bodyPr>
            <a:normAutofit/>
          </a:bodyPr>
          <a:lstStyle/>
          <a:p>
            <a:r>
              <a:rPr lang="en-US" sz="3000" b="1" dirty="0" err="1">
                <a:latin typeface="Times New Roman" panose="02020603050405020304" pitchFamily="18" charset="0"/>
                <a:cs typeface="Times New Roman" panose="02020603050405020304" pitchFamily="18" charset="0"/>
              </a:rPr>
              <a:t>BlastX</a:t>
            </a:r>
            <a:r>
              <a:rPr lang="en-US" sz="3000" b="1" dirty="0">
                <a:latin typeface="Times New Roman" panose="02020603050405020304" pitchFamily="18" charset="0"/>
                <a:cs typeface="Times New Roman" panose="02020603050405020304" pitchFamily="18" charset="0"/>
              </a:rPr>
              <a:t> for Novelty Testing</a:t>
            </a:r>
            <a:endParaRPr lang="en-US" sz="3000" b="1" i="1" dirty="0">
              <a:latin typeface="Times New Roman" panose="02020603050405020304" pitchFamily="18" charset="0"/>
              <a:cs typeface="Times New Roman" panose="02020603050405020304" pitchFamily="18" charset="0"/>
            </a:endParaRPr>
          </a:p>
        </p:txBody>
      </p:sp>
      <p:pic>
        <p:nvPicPr>
          <p:cNvPr id="12" name="Picture 11" descr="A screenshot of a social media post&#10;&#10;Description generated with very high confidence">
            <a:extLst>
              <a:ext uri="{FF2B5EF4-FFF2-40B4-BE49-F238E27FC236}">
                <a16:creationId xmlns:a16="http://schemas.microsoft.com/office/drawing/2014/main" id="{C22B85C6-5920-4269-8B44-97EF20010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927" y="1303454"/>
            <a:ext cx="11373852" cy="1515945"/>
          </a:xfrm>
          <a:prstGeom prst="rect">
            <a:avLst/>
          </a:prstGeom>
        </p:spPr>
      </p:pic>
      <p:pic>
        <p:nvPicPr>
          <p:cNvPr id="14" name="Picture 13" descr="A screenshot of a social media post&#10;&#10;Description generated with very high confidence">
            <a:extLst>
              <a:ext uri="{FF2B5EF4-FFF2-40B4-BE49-F238E27FC236}">
                <a16:creationId xmlns:a16="http://schemas.microsoft.com/office/drawing/2014/main" id="{B81AC28D-ABC0-4848-83FE-70FAF8A1F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927" y="2819399"/>
            <a:ext cx="11373852" cy="3693696"/>
          </a:xfrm>
          <a:prstGeom prst="rect">
            <a:avLst/>
          </a:prstGeom>
        </p:spPr>
      </p:pic>
      <p:sp>
        <p:nvSpPr>
          <p:cNvPr id="15" name="Rectangle 14">
            <a:extLst>
              <a:ext uri="{FF2B5EF4-FFF2-40B4-BE49-F238E27FC236}">
                <a16:creationId xmlns:a16="http://schemas.microsoft.com/office/drawing/2014/main" id="{CEE81E07-694B-453A-B464-54DEE79EF3BD}"/>
              </a:ext>
            </a:extLst>
          </p:cNvPr>
          <p:cNvSpPr/>
          <p:nvPr/>
        </p:nvSpPr>
        <p:spPr>
          <a:xfrm>
            <a:off x="352927" y="3553042"/>
            <a:ext cx="11373852" cy="313105"/>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525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lated image">
            <a:extLst>
              <a:ext uri="{FF2B5EF4-FFF2-40B4-BE49-F238E27FC236}">
                <a16:creationId xmlns:a16="http://schemas.microsoft.com/office/drawing/2014/main" id="{4143AD0F-0510-4FAC-AE59-424A29988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465" y="892551"/>
            <a:ext cx="2156317" cy="12219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fish&#10;&#10;Description generated with very high confidence">
            <a:extLst>
              <a:ext uri="{FF2B5EF4-FFF2-40B4-BE49-F238E27FC236}">
                <a16:creationId xmlns:a16="http://schemas.microsoft.com/office/drawing/2014/main" id="{C0D3FFCA-047E-4C63-B9BE-760EA6008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486059" y="1483845"/>
            <a:ext cx="2768778" cy="940426"/>
          </a:xfrm>
          <a:prstGeom prst="rect">
            <a:avLst/>
          </a:prstGeom>
        </p:spPr>
      </p:pic>
      <p:sp>
        <p:nvSpPr>
          <p:cNvPr id="8" name="Rectangle 7">
            <a:extLst>
              <a:ext uri="{FF2B5EF4-FFF2-40B4-BE49-F238E27FC236}">
                <a16:creationId xmlns:a16="http://schemas.microsoft.com/office/drawing/2014/main" id="{F3E8796F-32AD-4669-AC56-8788ACE4D9C1}"/>
              </a:ext>
            </a:extLst>
          </p:cNvPr>
          <p:cNvSpPr/>
          <p:nvPr/>
        </p:nvSpPr>
        <p:spPr>
          <a:xfrm>
            <a:off x="6779817" y="1114513"/>
            <a:ext cx="2315699" cy="369332"/>
          </a:xfrm>
          <a:prstGeom prst="rect">
            <a:avLst/>
          </a:prstGeom>
        </p:spPr>
        <p:txBody>
          <a:bodyPr wrap="none">
            <a:spAutoFit/>
          </a:bodyPr>
          <a:lstStyle/>
          <a:p>
            <a:r>
              <a:rPr lang="en-US" b="1" i="1" dirty="0" err="1">
                <a:latin typeface="Times New Roman" panose="02020603050405020304" pitchFamily="18" charset="0"/>
                <a:cs typeface="Times New Roman" panose="02020603050405020304" pitchFamily="18" charset="0"/>
              </a:rPr>
              <a:t>Scleropages</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formosus</a:t>
            </a:r>
            <a:endParaRPr lang="en-US" b="1" i="1"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33FF0979-6049-4C71-94A6-8586C724F9CF}"/>
              </a:ext>
            </a:extLst>
          </p:cNvPr>
          <p:cNvSpPr/>
          <p:nvPr/>
        </p:nvSpPr>
        <p:spPr>
          <a:xfrm>
            <a:off x="2930799" y="1134176"/>
            <a:ext cx="1954381" cy="369332"/>
          </a:xfrm>
          <a:prstGeom prst="rect">
            <a:avLst/>
          </a:prstGeom>
        </p:spPr>
        <p:txBody>
          <a:bodyPr wrap="none">
            <a:spAutoFit/>
          </a:bodyPr>
          <a:lstStyle/>
          <a:p>
            <a:r>
              <a:rPr lang="en-US" b="1" i="1" dirty="0">
                <a:latin typeface="Times New Roman" panose="02020603050405020304" pitchFamily="18" charset="0"/>
                <a:cs typeface="Times New Roman" panose="02020603050405020304" pitchFamily="18" charset="0"/>
              </a:rPr>
              <a:t>Anguilla japonica</a:t>
            </a:r>
            <a:endParaRPr lang="en-US" dirty="0"/>
          </a:p>
        </p:txBody>
      </p:sp>
      <p:pic>
        <p:nvPicPr>
          <p:cNvPr id="11" name="Picture 10" descr="A close up of a person&#10;&#10;Description generated with high confidence">
            <a:extLst>
              <a:ext uri="{FF2B5EF4-FFF2-40B4-BE49-F238E27FC236}">
                <a16:creationId xmlns:a16="http://schemas.microsoft.com/office/drawing/2014/main" id="{DE89FD99-26AC-42F1-99DA-77CF1A6765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495" y="2424271"/>
            <a:ext cx="7456368" cy="3342082"/>
          </a:xfrm>
          <a:prstGeom prst="rect">
            <a:avLst/>
          </a:prstGeom>
        </p:spPr>
      </p:pic>
      <p:sp>
        <p:nvSpPr>
          <p:cNvPr id="13" name="Title 1">
            <a:extLst>
              <a:ext uri="{FF2B5EF4-FFF2-40B4-BE49-F238E27FC236}">
                <a16:creationId xmlns:a16="http://schemas.microsoft.com/office/drawing/2014/main" id="{929A2329-50E4-4127-8604-4D09E10FC8CC}"/>
              </a:ext>
            </a:extLst>
          </p:cNvPr>
          <p:cNvSpPr>
            <a:spLocks noGrp="1"/>
          </p:cNvSpPr>
          <p:nvPr>
            <p:ph type="title"/>
          </p:nvPr>
        </p:nvSpPr>
        <p:spPr>
          <a:xfrm>
            <a:off x="1595066" y="1908"/>
            <a:ext cx="9781985" cy="681037"/>
          </a:xfrm>
        </p:spPr>
        <p:txBody>
          <a:bodyPr>
            <a:normAutofit fontScale="90000"/>
          </a:bodyPr>
          <a:lstStyle/>
          <a:p>
            <a:r>
              <a:rPr lang="en-US" sz="3000" b="1" dirty="0">
                <a:latin typeface="Times New Roman" panose="02020603050405020304" pitchFamily="18" charset="0"/>
                <a:cs typeface="Times New Roman" panose="02020603050405020304" pitchFamily="18" charset="0"/>
              </a:rPr>
              <a:t>A Closer Look to Known Best Homologue of </a:t>
            </a:r>
            <a:r>
              <a:rPr lang="en-US" sz="3000" b="1" i="1" dirty="0">
                <a:latin typeface="Times New Roman" panose="02020603050405020304" pitchFamily="18" charset="0"/>
                <a:cs typeface="Times New Roman" panose="02020603050405020304" pitchFamily="18" charset="0"/>
              </a:rPr>
              <a:t>A. japonica </a:t>
            </a:r>
            <a:r>
              <a:rPr lang="en-US" sz="3000" b="1" dirty="0">
                <a:latin typeface="Times New Roman" panose="02020603050405020304" pitchFamily="18" charset="0"/>
                <a:cs typeface="Times New Roman" panose="02020603050405020304" pitchFamily="18" charset="0"/>
              </a:rPr>
              <a:t>C24416</a:t>
            </a:r>
            <a:endParaRPr lang="en-US" sz="3000" b="1" i="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1E5205A4-3B66-4E06-AC88-7B6FC6D95BC2}"/>
              </a:ext>
            </a:extLst>
          </p:cNvPr>
          <p:cNvSpPr/>
          <p:nvPr/>
        </p:nvSpPr>
        <p:spPr>
          <a:xfrm>
            <a:off x="1414598" y="5856119"/>
            <a:ext cx="10142922" cy="830997"/>
          </a:xfrm>
          <a:prstGeom prst="rect">
            <a:avLst/>
          </a:prstGeom>
        </p:spPr>
        <p:txBody>
          <a:bodyPr wrap="square">
            <a:spAutoFit/>
          </a:bodyPr>
          <a:lstStyle/>
          <a:p>
            <a:r>
              <a:rPr lang="en-US" sz="1600" dirty="0">
                <a:solidFill>
                  <a:srgbClr val="000000"/>
                </a:solidFill>
                <a:latin typeface="Courier New" panose="02070309020205020404" pitchFamily="49" charset="0"/>
              </a:rPr>
              <a:t>&gt;XP_018620937.1 PREDICTED: </a:t>
            </a:r>
            <a:r>
              <a:rPr lang="en-US" sz="1600" dirty="0" err="1">
                <a:solidFill>
                  <a:srgbClr val="000000"/>
                </a:solidFill>
                <a:latin typeface="Courier New" panose="02070309020205020404" pitchFamily="49" charset="0"/>
              </a:rPr>
              <a:t>dispanin</a:t>
            </a:r>
            <a:r>
              <a:rPr lang="en-US" sz="1600" dirty="0">
                <a:solidFill>
                  <a:srgbClr val="000000"/>
                </a:solidFill>
                <a:latin typeface="Courier New" panose="02070309020205020404" pitchFamily="49" charset="0"/>
              </a:rPr>
              <a:t> subfamily A member 2b-like [</a:t>
            </a:r>
            <a:r>
              <a:rPr lang="en-US" sz="1600" dirty="0" err="1">
                <a:solidFill>
                  <a:srgbClr val="000000"/>
                </a:solidFill>
                <a:latin typeface="Courier New" panose="02070309020205020404" pitchFamily="49" charset="0"/>
              </a:rPr>
              <a:t>Scleropages</a:t>
            </a:r>
            <a:r>
              <a:rPr lang="en-US" sz="1600" dirty="0">
                <a:solidFill>
                  <a:srgbClr val="000000"/>
                </a:solidFill>
                <a:latin typeface="Courier New" panose="02070309020205020404" pitchFamily="49" charset="0"/>
              </a:rPr>
              <a:t> </a:t>
            </a:r>
            <a:r>
              <a:rPr lang="en-US" sz="1600" dirty="0" err="1">
                <a:solidFill>
                  <a:srgbClr val="000000"/>
                </a:solidFill>
                <a:latin typeface="Courier New" panose="02070309020205020404" pitchFamily="49" charset="0"/>
              </a:rPr>
              <a:t>formosus</a:t>
            </a:r>
            <a:r>
              <a:rPr lang="en-US" sz="1600" dirty="0">
                <a:solidFill>
                  <a:srgbClr val="000000"/>
                </a:solidFill>
                <a:latin typeface="Courier New" panose="02070309020205020404" pitchFamily="49" charset="0"/>
              </a:rPr>
              <a:t>] MENAQFQPEFLPLQGGAYERLKEPGDARTFGRAAAPPLSSSPLPRDHVVWSLFNLVYMNPFCLGLAALYF SIKARDRKVTGDLEGAREYGSTARCLNIIALCLTLSLAVLLIFLLFMGVMTLY </a:t>
            </a:r>
            <a:endParaRPr lang="en-US" sz="1600" dirty="0"/>
          </a:p>
        </p:txBody>
      </p:sp>
    </p:spTree>
    <p:extLst>
      <p:ext uri="{BB962C8B-B14F-4D97-AF65-F5344CB8AC3E}">
        <p14:creationId xmlns:p14="http://schemas.microsoft.com/office/powerpoint/2010/main" val="103765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very high confidence">
            <a:extLst>
              <a:ext uri="{FF2B5EF4-FFF2-40B4-BE49-F238E27FC236}">
                <a16:creationId xmlns:a16="http://schemas.microsoft.com/office/drawing/2014/main" id="{9F5A3453-6DC8-4F81-829E-2CE554ADF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968" y="3458733"/>
            <a:ext cx="8832400" cy="2813729"/>
          </a:xfrm>
          <a:prstGeom prst="rect">
            <a:avLst/>
          </a:prstGeom>
        </p:spPr>
      </p:pic>
      <p:pic>
        <p:nvPicPr>
          <p:cNvPr id="5122" name="Picture 2" descr="Related image">
            <a:extLst>
              <a:ext uri="{FF2B5EF4-FFF2-40B4-BE49-F238E27FC236}">
                <a16:creationId xmlns:a16="http://schemas.microsoft.com/office/drawing/2014/main" id="{6FD7CDF1-2BA1-4EF3-84F2-EAB50BDF1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0442" y="1358444"/>
            <a:ext cx="3601452" cy="20408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AC56D118-7F56-43DC-85D2-875C0290ED9E}"/>
              </a:ext>
            </a:extLst>
          </p:cNvPr>
          <p:cNvSpPr>
            <a:spLocks noGrp="1"/>
          </p:cNvSpPr>
          <p:nvPr>
            <p:ph type="title"/>
          </p:nvPr>
        </p:nvSpPr>
        <p:spPr>
          <a:xfrm>
            <a:off x="1751558" y="83637"/>
            <a:ext cx="8333476" cy="681037"/>
          </a:xfrm>
        </p:spPr>
        <p:txBody>
          <a:bodyPr>
            <a:normAutofit fontScale="90000"/>
          </a:bodyPr>
          <a:lstStyle/>
          <a:p>
            <a:r>
              <a:rPr lang="en-US" sz="3000" b="1" dirty="0">
                <a:latin typeface="Times New Roman" panose="02020603050405020304" pitchFamily="18" charset="0"/>
                <a:cs typeface="Times New Roman" panose="02020603050405020304" pitchFamily="18" charset="0"/>
              </a:rPr>
              <a:t>Comparison of Human IFITM3 to </a:t>
            </a:r>
            <a:r>
              <a:rPr lang="en-US" sz="3000" b="1" i="1" dirty="0">
                <a:latin typeface="Times New Roman" panose="02020603050405020304" pitchFamily="18" charset="0"/>
                <a:cs typeface="Times New Roman" panose="02020603050405020304" pitchFamily="18" charset="0"/>
              </a:rPr>
              <a:t>A. japonica </a:t>
            </a:r>
            <a:r>
              <a:rPr lang="en-US" sz="3000" b="1" dirty="0">
                <a:latin typeface="Times New Roman" panose="02020603050405020304" pitchFamily="18" charset="0"/>
                <a:cs typeface="Times New Roman" panose="02020603050405020304" pitchFamily="18" charset="0"/>
              </a:rPr>
              <a:t>C24416</a:t>
            </a:r>
          </a:p>
        </p:txBody>
      </p:sp>
    </p:spTree>
    <p:extLst>
      <p:ext uri="{BB962C8B-B14F-4D97-AF65-F5344CB8AC3E}">
        <p14:creationId xmlns:p14="http://schemas.microsoft.com/office/powerpoint/2010/main" val="3267438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social media post&#10;&#10;Description generated with very high confidence">
            <a:extLst>
              <a:ext uri="{FF2B5EF4-FFF2-40B4-BE49-F238E27FC236}">
                <a16:creationId xmlns:a16="http://schemas.microsoft.com/office/drawing/2014/main" id="{12DBDD11-E576-40BE-9FD5-06CCC66AAF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81" y="1138045"/>
            <a:ext cx="11917438" cy="2753109"/>
          </a:xfrm>
          <a:prstGeom prst="rect">
            <a:avLst/>
          </a:prstGeom>
        </p:spPr>
      </p:pic>
      <p:sp>
        <p:nvSpPr>
          <p:cNvPr id="8" name="TextBox 7">
            <a:extLst>
              <a:ext uri="{FF2B5EF4-FFF2-40B4-BE49-F238E27FC236}">
                <a16:creationId xmlns:a16="http://schemas.microsoft.com/office/drawing/2014/main" id="{13F43681-202D-4329-9E2F-0EF95F54200C}"/>
              </a:ext>
            </a:extLst>
          </p:cNvPr>
          <p:cNvSpPr txBox="1"/>
          <p:nvPr/>
        </p:nvSpPr>
        <p:spPr>
          <a:xfrm>
            <a:off x="1041009" y="4304714"/>
            <a:ext cx="375607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1 domain found: CD225</a:t>
            </a:r>
          </a:p>
        </p:txBody>
      </p:sp>
      <p:sp>
        <p:nvSpPr>
          <p:cNvPr id="9" name="Title 1">
            <a:extLst>
              <a:ext uri="{FF2B5EF4-FFF2-40B4-BE49-F238E27FC236}">
                <a16:creationId xmlns:a16="http://schemas.microsoft.com/office/drawing/2014/main" id="{F6819507-57D8-4094-B4E5-5E68F89E7177}"/>
              </a:ext>
            </a:extLst>
          </p:cNvPr>
          <p:cNvSpPr>
            <a:spLocks noGrp="1"/>
          </p:cNvSpPr>
          <p:nvPr>
            <p:ph type="title"/>
          </p:nvPr>
        </p:nvSpPr>
        <p:spPr>
          <a:xfrm>
            <a:off x="4476620" y="59959"/>
            <a:ext cx="4297925" cy="681037"/>
          </a:xfrm>
        </p:spPr>
        <p:txBody>
          <a:bodyPr>
            <a:normAutofit/>
          </a:bodyPr>
          <a:lstStyle/>
          <a:p>
            <a:r>
              <a:rPr lang="en-US" sz="3000" b="1" dirty="0" err="1">
                <a:latin typeface="Times New Roman" panose="02020603050405020304" pitchFamily="18" charset="0"/>
                <a:cs typeface="Times New Roman" panose="02020603050405020304" pitchFamily="18" charset="0"/>
              </a:rPr>
              <a:t>Pfam</a:t>
            </a:r>
            <a:r>
              <a:rPr lang="en-US" sz="3000" b="1" dirty="0">
                <a:latin typeface="Times New Roman" panose="02020603050405020304" pitchFamily="18" charset="0"/>
                <a:cs typeface="Times New Roman" panose="02020603050405020304" pitchFamily="18" charset="0"/>
              </a:rPr>
              <a:t> Domain Analysis</a:t>
            </a:r>
            <a:endParaRPr lang="en-US" sz="30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2550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generated with very high confidence">
            <a:extLst>
              <a:ext uri="{FF2B5EF4-FFF2-40B4-BE49-F238E27FC236}">
                <a16:creationId xmlns:a16="http://schemas.microsoft.com/office/drawing/2014/main" id="{BCF168B6-77E9-4B74-93F0-C9B1FAAC4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8" y="3676361"/>
            <a:ext cx="12041280" cy="1476581"/>
          </a:xfrm>
          <a:prstGeom prst="rect">
            <a:avLst/>
          </a:prstGeom>
        </p:spPr>
      </p:pic>
      <p:pic>
        <p:nvPicPr>
          <p:cNvPr id="8" name="Picture 7" descr="A screenshot of a social media post&#10;&#10;Description generated with very high confidence">
            <a:extLst>
              <a:ext uri="{FF2B5EF4-FFF2-40B4-BE49-F238E27FC236}">
                <a16:creationId xmlns:a16="http://schemas.microsoft.com/office/drawing/2014/main" id="{9AB442BE-0BF3-4080-90FA-A56E13E43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49" y="1503926"/>
            <a:ext cx="12041279" cy="1476581"/>
          </a:xfrm>
          <a:prstGeom prst="rect">
            <a:avLst/>
          </a:prstGeom>
        </p:spPr>
      </p:pic>
      <p:sp>
        <p:nvSpPr>
          <p:cNvPr id="4" name="Title 1">
            <a:extLst>
              <a:ext uri="{FF2B5EF4-FFF2-40B4-BE49-F238E27FC236}">
                <a16:creationId xmlns:a16="http://schemas.microsoft.com/office/drawing/2014/main" id="{BD7D6351-2985-4431-9382-496C89BCD588}"/>
              </a:ext>
            </a:extLst>
          </p:cNvPr>
          <p:cNvSpPr>
            <a:spLocks noGrp="1"/>
          </p:cNvSpPr>
          <p:nvPr>
            <p:ph type="title"/>
          </p:nvPr>
        </p:nvSpPr>
        <p:spPr>
          <a:xfrm>
            <a:off x="1735270" y="127035"/>
            <a:ext cx="8757239" cy="681037"/>
          </a:xfrm>
        </p:spPr>
        <p:txBody>
          <a:bodyPr>
            <a:noAutofit/>
          </a:bodyPr>
          <a:lstStyle/>
          <a:p>
            <a:pPr algn="ctr"/>
            <a:r>
              <a:rPr lang="en-US" sz="2600" b="1" dirty="0">
                <a:latin typeface="Times New Roman" panose="02020603050405020304" pitchFamily="18" charset="0"/>
                <a:cs typeface="Times New Roman" panose="02020603050405020304" pitchFamily="18" charset="0"/>
              </a:rPr>
              <a:t>Protein Domain Conservation Between IFITM3 and C24416</a:t>
            </a:r>
            <a:endParaRPr lang="en-US" sz="2600" b="1" i="1" dirty="0">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215709A8-43C8-4CFB-96E2-A3C990088C8B}"/>
              </a:ext>
            </a:extLst>
          </p:cNvPr>
          <p:cNvSpPr txBox="1">
            <a:spLocks/>
          </p:cNvSpPr>
          <p:nvPr/>
        </p:nvSpPr>
        <p:spPr>
          <a:xfrm>
            <a:off x="-3709567" y="3176536"/>
            <a:ext cx="8757239" cy="6810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C24416</a:t>
            </a:r>
            <a:endParaRPr lang="en-US" sz="2400" b="1" i="1"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54CA88A7-8234-4C98-958D-D07AC444D065}"/>
              </a:ext>
            </a:extLst>
          </p:cNvPr>
          <p:cNvSpPr txBox="1">
            <a:spLocks/>
          </p:cNvSpPr>
          <p:nvPr/>
        </p:nvSpPr>
        <p:spPr>
          <a:xfrm>
            <a:off x="-3631058" y="967378"/>
            <a:ext cx="8757239" cy="6810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IFITM3</a:t>
            </a:r>
            <a:endParaRPr lang="en-US" sz="24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8990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social media post&#10;&#10;Description generated with very high confidence">
            <a:extLst>
              <a:ext uri="{FF2B5EF4-FFF2-40B4-BE49-F238E27FC236}">
                <a16:creationId xmlns:a16="http://schemas.microsoft.com/office/drawing/2014/main" id="{E424C55D-6DBA-4434-9AD8-769364CA5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118" y="1118586"/>
            <a:ext cx="11779777" cy="5655075"/>
          </a:xfrm>
          <a:prstGeom prst="rect">
            <a:avLst/>
          </a:prstGeom>
        </p:spPr>
      </p:pic>
      <p:sp>
        <p:nvSpPr>
          <p:cNvPr id="8" name="Title 1">
            <a:extLst>
              <a:ext uri="{FF2B5EF4-FFF2-40B4-BE49-F238E27FC236}">
                <a16:creationId xmlns:a16="http://schemas.microsoft.com/office/drawing/2014/main" id="{A0369435-2005-4169-A02F-5E50C09E7E1E}"/>
              </a:ext>
            </a:extLst>
          </p:cNvPr>
          <p:cNvSpPr>
            <a:spLocks noGrp="1"/>
          </p:cNvSpPr>
          <p:nvPr>
            <p:ph type="title"/>
          </p:nvPr>
        </p:nvSpPr>
        <p:spPr>
          <a:xfrm>
            <a:off x="2086252" y="228635"/>
            <a:ext cx="8256233" cy="681037"/>
          </a:xfrm>
        </p:spPr>
        <p:txBody>
          <a:bodyPr>
            <a:noAutofit/>
          </a:bodyPr>
          <a:lstStyle/>
          <a:p>
            <a:pPr algn="ctr"/>
            <a:r>
              <a:rPr lang="en-US" sz="2600" b="1" dirty="0">
                <a:solidFill>
                  <a:srgbClr val="7030A0"/>
                </a:solidFill>
                <a:latin typeface="Times New Roman" panose="02020603050405020304" pitchFamily="18" charset="0"/>
                <a:cs typeface="Times New Roman" panose="02020603050405020304" pitchFamily="18" charset="0"/>
              </a:rPr>
              <a:t>SMART-BLAST: </a:t>
            </a:r>
            <a:r>
              <a:rPr lang="en-US" sz="2600" b="1" dirty="0">
                <a:latin typeface="Times New Roman" panose="02020603050405020304" pitchFamily="18" charset="0"/>
                <a:cs typeface="Times New Roman" panose="02020603050405020304" pitchFamily="18" charset="0"/>
              </a:rPr>
              <a:t> Five Best Protein Matches from Well-Studied Reference Species</a:t>
            </a:r>
            <a:endParaRPr lang="en-US" sz="2600" b="1" i="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416824C-47EB-41A6-953A-87033B1FCAC1}"/>
              </a:ext>
            </a:extLst>
          </p:cNvPr>
          <p:cNvSpPr txBox="1"/>
          <p:nvPr/>
        </p:nvSpPr>
        <p:spPr>
          <a:xfrm>
            <a:off x="6371773" y="2104574"/>
            <a:ext cx="612502" cy="215444"/>
          </a:xfrm>
          <a:prstGeom prst="rect">
            <a:avLst/>
          </a:prstGeom>
          <a:solidFill>
            <a:schemeClr val="bg1"/>
          </a:solidFill>
        </p:spPr>
        <p:txBody>
          <a:bodyPr wrap="square" rtlCol="0">
            <a:spAutoFit/>
          </a:bodyPr>
          <a:lstStyle/>
          <a:p>
            <a:r>
              <a:rPr lang="en-US" sz="800" b="1" dirty="0">
                <a:latin typeface="Arial" panose="020B0604020202020204" pitchFamily="34" charset="0"/>
                <a:cs typeface="Arial" panose="020B0604020202020204" pitchFamily="34" charset="0"/>
              </a:rPr>
              <a:t>C24461</a:t>
            </a:r>
          </a:p>
        </p:txBody>
      </p:sp>
    </p:spTree>
    <p:extLst>
      <p:ext uri="{BB962C8B-B14F-4D97-AF65-F5344CB8AC3E}">
        <p14:creationId xmlns:p14="http://schemas.microsoft.com/office/powerpoint/2010/main" val="3212205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sbg.bio.ic.ac.uk/phyre2/phyre2_output/e8a219cfc318ce99/final.pub.white.png">
            <a:extLst>
              <a:ext uri="{FF2B5EF4-FFF2-40B4-BE49-F238E27FC236}">
                <a16:creationId xmlns:a16="http://schemas.microsoft.com/office/drawing/2014/main" id="{B03F27E8-9982-4EFD-A997-4CCB5199A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316575">
            <a:off x="5956475" y="2978411"/>
            <a:ext cx="3666593" cy="36665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necklace&#10;&#10;Description generated with high confidence">
            <a:extLst>
              <a:ext uri="{FF2B5EF4-FFF2-40B4-BE49-F238E27FC236}">
                <a16:creationId xmlns:a16="http://schemas.microsoft.com/office/drawing/2014/main" id="{4074936F-ECA4-49D1-A236-9631DA571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202871">
            <a:off x="2743922" y="3401711"/>
            <a:ext cx="3344873" cy="2399994"/>
          </a:xfrm>
          <a:prstGeom prst="rect">
            <a:avLst/>
          </a:prstGeom>
        </p:spPr>
      </p:pic>
      <p:sp>
        <p:nvSpPr>
          <p:cNvPr id="6" name="Title 1">
            <a:extLst>
              <a:ext uri="{FF2B5EF4-FFF2-40B4-BE49-F238E27FC236}">
                <a16:creationId xmlns:a16="http://schemas.microsoft.com/office/drawing/2014/main" id="{E22A2A8D-1201-4D70-9681-A275CEC99EEF}"/>
              </a:ext>
            </a:extLst>
          </p:cNvPr>
          <p:cNvSpPr>
            <a:spLocks noGrp="1"/>
          </p:cNvSpPr>
          <p:nvPr>
            <p:ph type="title"/>
          </p:nvPr>
        </p:nvSpPr>
        <p:spPr>
          <a:xfrm>
            <a:off x="1447060" y="127162"/>
            <a:ext cx="9250532" cy="681037"/>
          </a:xfrm>
        </p:spPr>
        <p:txBody>
          <a:bodyPr>
            <a:normAutofit fontScale="90000"/>
          </a:bodyPr>
          <a:lstStyle/>
          <a:p>
            <a:r>
              <a:rPr lang="en-US" sz="3000" b="1" dirty="0">
                <a:latin typeface="Times New Roman" panose="02020603050405020304" pitchFamily="18" charset="0"/>
                <a:cs typeface="Times New Roman" panose="02020603050405020304" pitchFamily="18" charset="0"/>
              </a:rPr>
              <a:t>Predicted Structural Difference between IFITM3 and C24416</a:t>
            </a:r>
            <a:endParaRPr lang="en-US" sz="3000" b="1" i="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0026B5E4-53B4-4989-B031-D9DB9BD8FB2F}"/>
              </a:ext>
            </a:extLst>
          </p:cNvPr>
          <p:cNvSpPr/>
          <p:nvPr/>
        </p:nvSpPr>
        <p:spPr>
          <a:xfrm>
            <a:off x="6371790" y="2738307"/>
            <a:ext cx="2286203" cy="400110"/>
          </a:xfrm>
          <a:prstGeom prst="rect">
            <a:avLst/>
          </a:prstGeom>
        </p:spPr>
        <p:txBody>
          <a:bodyPr wrap="none">
            <a:spAutoFit/>
          </a:bodyPr>
          <a:lstStyle/>
          <a:p>
            <a:r>
              <a:rPr lang="en-US" sz="2000" b="1" i="1" dirty="0">
                <a:latin typeface="Times New Roman" panose="02020603050405020304" pitchFamily="18" charset="0"/>
                <a:cs typeface="Times New Roman" panose="02020603050405020304" pitchFamily="18" charset="0"/>
              </a:rPr>
              <a:t>A. japonica </a:t>
            </a:r>
            <a:r>
              <a:rPr lang="en-US" sz="2000" b="1" dirty="0">
                <a:latin typeface="Times New Roman" panose="02020603050405020304" pitchFamily="18" charset="0"/>
                <a:cs typeface="Times New Roman" panose="02020603050405020304" pitchFamily="18" charset="0"/>
              </a:rPr>
              <a:t>C24416</a:t>
            </a:r>
            <a:endParaRPr lang="en-US" sz="2000" dirty="0"/>
          </a:p>
        </p:txBody>
      </p:sp>
      <p:sp>
        <p:nvSpPr>
          <p:cNvPr id="7" name="Rectangle 6">
            <a:extLst>
              <a:ext uri="{FF2B5EF4-FFF2-40B4-BE49-F238E27FC236}">
                <a16:creationId xmlns:a16="http://schemas.microsoft.com/office/drawing/2014/main" id="{C750C02E-1063-4990-8136-0C8A9DEE2AE8}"/>
              </a:ext>
            </a:extLst>
          </p:cNvPr>
          <p:cNvSpPr/>
          <p:nvPr/>
        </p:nvSpPr>
        <p:spPr>
          <a:xfrm>
            <a:off x="3136208" y="2434727"/>
            <a:ext cx="1972015"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Human IFITM3</a:t>
            </a:r>
            <a:endParaRPr lang="en-US" sz="2000" dirty="0"/>
          </a:p>
        </p:txBody>
      </p:sp>
      <p:sp>
        <p:nvSpPr>
          <p:cNvPr id="8" name="Rectangle 7">
            <a:extLst>
              <a:ext uri="{FF2B5EF4-FFF2-40B4-BE49-F238E27FC236}">
                <a16:creationId xmlns:a16="http://schemas.microsoft.com/office/drawing/2014/main" id="{18CCF83D-3AE2-4982-9193-9F3CF73851D2}"/>
              </a:ext>
            </a:extLst>
          </p:cNvPr>
          <p:cNvSpPr/>
          <p:nvPr/>
        </p:nvSpPr>
        <p:spPr>
          <a:xfrm>
            <a:off x="832913" y="1359853"/>
            <a:ext cx="6229590" cy="707886"/>
          </a:xfrm>
          <a:prstGeom prst="rect">
            <a:avLst/>
          </a:prstGeom>
        </p:spPr>
        <p:txBody>
          <a:bodyPr wrap="none">
            <a:spAutoFit/>
          </a:bodyPr>
          <a:lstStyle/>
          <a:p>
            <a:pPr marL="285750" indent="-285750">
              <a:buFontTx/>
              <a:buChar char="-"/>
            </a:pPr>
            <a:r>
              <a:rPr lang="en-US" sz="2000" dirty="0">
                <a:latin typeface="Times New Roman" panose="02020603050405020304" pitchFamily="18" charset="0"/>
                <a:cs typeface="Times New Roman" panose="02020603050405020304" pitchFamily="18" charset="0"/>
              </a:rPr>
              <a:t>No structure has been solved for Human IFITM3 so far</a:t>
            </a:r>
          </a:p>
          <a:p>
            <a:pPr marL="285750" indent="-285750">
              <a:buFontTx/>
              <a:buChar char="-"/>
            </a:pPr>
            <a:r>
              <a:rPr lang="en-US" sz="2000" dirty="0">
                <a:latin typeface="Times New Roman" panose="02020603050405020304" pitchFamily="18" charset="0"/>
                <a:cs typeface="Times New Roman" panose="02020603050405020304" pitchFamily="18" charset="0"/>
              </a:rPr>
              <a:t>Predicted both IFITM3 and C24416 structure by Phyre2</a:t>
            </a:r>
            <a:endParaRPr lang="en-US" sz="2000" dirty="0"/>
          </a:p>
        </p:txBody>
      </p:sp>
    </p:spTree>
    <p:extLst>
      <p:ext uri="{BB962C8B-B14F-4D97-AF65-F5344CB8AC3E}">
        <p14:creationId xmlns:p14="http://schemas.microsoft.com/office/powerpoint/2010/main" val="373356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93D450FA-D9D3-4C1A-B1E2-48879E965DF9}"/>
              </a:ext>
            </a:extLst>
          </p:cNvPr>
          <p:cNvSpPr txBox="1"/>
          <p:nvPr/>
        </p:nvSpPr>
        <p:spPr>
          <a:xfrm rot="18460873">
            <a:off x="8449635" y="1110007"/>
            <a:ext cx="1433149" cy="738664"/>
          </a:xfrm>
          <a:prstGeom prst="rect">
            <a:avLst/>
          </a:prstGeom>
          <a:noFill/>
        </p:spPr>
        <p:txBody>
          <a:bodyPr wrap="none" rtlCol="0">
            <a:spAutoFit/>
          </a:bodyPr>
          <a:lstStyle/>
          <a:p>
            <a:pPr algn="ctr"/>
            <a:r>
              <a:rPr lang="en-US" sz="2200" b="1" dirty="0">
                <a:solidFill>
                  <a:srgbClr val="C00000"/>
                </a:solidFill>
                <a:latin typeface="Times New Roman" panose="02020603050405020304" pitchFamily="18" charset="0"/>
                <a:cs typeface="Times New Roman" panose="02020603050405020304" pitchFamily="18" charset="0"/>
              </a:rPr>
              <a:t>Interferon</a:t>
            </a:r>
          </a:p>
          <a:p>
            <a:pPr algn="ctr"/>
            <a:r>
              <a:rPr lang="en-US" sz="2000" b="1" dirty="0">
                <a:solidFill>
                  <a:srgbClr val="C00000"/>
                </a:solidFill>
                <a:latin typeface="Times New Roman" panose="02020603050405020304" pitchFamily="18" charset="0"/>
                <a:cs typeface="Times New Roman" panose="02020603050405020304" pitchFamily="18" charset="0"/>
              </a:rPr>
              <a:t>inducible</a:t>
            </a:r>
          </a:p>
        </p:txBody>
      </p:sp>
      <p:sp>
        <p:nvSpPr>
          <p:cNvPr id="52" name="Rectangle 51">
            <a:extLst>
              <a:ext uri="{FF2B5EF4-FFF2-40B4-BE49-F238E27FC236}">
                <a16:creationId xmlns:a16="http://schemas.microsoft.com/office/drawing/2014/main" id="{A784B8A5-04AB-487F-A230-020059E2224F}"/>
              </a:ext>
            </a:extLst>
          </p:cNvPr>
          <p:cNvSpPr/>
          <p:nvPr/>
        </p:nvSpPr>
        <p:spPr>
          <a:xfrm>
            <a:off x="1734179" y="194021"/>
            <a:ext cx="8703084" cy="492443"/>
          </a:xfrm>
          <a:prstGeom prst="rect">
            <a:avLst/>
          </a:prstGeom>
        </p:spPr>
        <p:txBody>
          <a:bodyPr wrap="square">
            <a:spAutoFit/>
          </a:bodyPr>
          <a:lstStyle/>
          <a:p>
            <a:pPr algn="ctr"/>
            <a:r>
              <a:rPr lang="en-US" sz="2600" b="1" dirty="0">
                <a:latin typeface="Times New Roman" panose="02020603050405020304" pitchFamily="18" charset="0"/>
                <a:cs typeface="Times New Roman" panose="02020603050405020304" pitchFamily="18" charset="0"/>
              </a:rPr>
              <a:t>Interferon-inducible Transmembrane Proteins (IFITMs) </a:t>
            </a:r>
          </a:p>
        </p:txBody>
      </p:sp>
      <p:pic>
        <p:nvPicPr>
          <p:cNvPr id="1028" name="Picture 4" descr="Use links below to save image.">
            <a:extLst>
              <a:ext uri="{FF2B5EF4-FFF2-40B4-BE49-F238E27FC236}">
                <a16:creationId xmlns:a16="http://schemas.microsoft.com/office/drawing/2014/main" id="{DC36D539-35BA-4516-8900-607E6688A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953" y="880438"/>
            <a:ext cx="3571115" cy="3334788"/>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640B4379-D039-4ACA-ABE2-38BDD314ED0D}"/>
              </a:ext>
            </a:extLst>
          </p:cNvPr>
          <p:cNvSpPr/>
          <p:nvPr/>
        </p:nvSpPr>
        <p:spPr>
          <a:xfrm>
            <a:off x="0" y="6507252"/>
            <a:ext cx="3338003" cy="338554"/>
          </a:xfrm>
          <a:prstGeom prst="rect">
            <a:avLst/>
          </a:prstGeom>
          <a:solidFill>
            <a:schemeClr val="bg1"/>
          </a:solidFill>
        </p:spPr>
        <p:txBody>
          <a:bodyPr wrap="square">
            <a:spAutoFit/>
          </a:bodyPr>
          <a:lstStyle/>
          <a:p>
            <a:r>
              <a:rPr lang="en-US" sz="1600" i="1" dirty="0" err="1">
                <a:latin typeface="Times New Roman" panose="02020603050405020304" pitchFamily="18" charset="0"/>
                <a:cs typeface="Times New Roman" panose="02020603050405020304" pitchFamily="18" charset="0"/>
              </a:rPr>
              <a:t>Chesarino</a:t>
            </a:r>
            <a:r>
              <a:rPr lang="en-US" sz="1600" i="1" dirty="0">
                <a:latin typeface="Times New Roman" panose="02020603050405020304" pitchFamily="18" charset="0"/>
                <a:cs typeface="Times New Roman" panose="02020603050405020304" pitchFamily="18" charset="0"/>
              </a:rPr>
              <a:t> et al, EMBO Reports 2017 </a:t>
            </a:r>
            <a:endParaRPr lang="en-US" sz="1600" dirty="0">
              <a:latin typeface="Times New Roman" panose="02020603050405020304" pitchFamily="18" charset="0"/>
              <a:cs typeface="Times New Roman" panose="02020603050405020304" pitchFamily="18" charset="0"/>
            </a:endParaRPr>
          </a:p>
        </p:txBody>
      </p:sp>
      <p:grpSp>
        <p:nvGrpSpPr>
          <p:cNvPr id="41" name="Group 40">
            <a:extLst>
              <a:ext uri="{FF2B5EF4-FFF2-40B4-BE49-F238E27FC236}">
                <a16:creationId xmlns:a16="http://schemas.microsoft.com/office/drawing/2014/main" id="{7015CE1D-5849-4B15-97E7-F0E70F15ED68}"/>
              </a:ext>
            </a:extLst>
          </p:cNvPr>
          <p:cNvGrpSpPr/>
          <p:nvPr/>
        </p:nvGrpSpPr>
        <p:grpSpPr>
          <a:xfrm>
            <a:off x="4416463" y="1905576"/>
            <a:ext cx="7358241" cy="2151780"/>
            <a:chOff x="1778478" y="3996572"/>
            <a:chExt cx="6927079" cy="1771884"/>
          </a:xfrm>
        </p:grpSpPr>
        <p:grpSp>
          <p:nvGrpSpPr>
            <p:cNvPr id="12" name="Group 11">
              <a:extLst>
                <a:ext uri="{FF2B5EF4-FFF2-40B4-BE49-F238E27FC236}">
                  <a16:creationId xmlns:a16="http://schemas.microsoft.com/office/drawing/2014/main" id="{2541DEFE-1119-428E-B17A-FA45B6209479}"/>
                </a:ext>
              </a:extLst>
            </p:cNvPr>
            <p:cNvGrpSpPr/>
            <p:nvPr/>
          </p:nvGrpSpPr>
          <p:grpSpPr>
            <a:xfrm>
              <a:off x="3486443" y="4932332"/>
              <a:ext cx="5219114" cy="346731"/>
              <a:chOff x="3334043" y="4003865"/>
              <a:chExt cx="5219114" cy="346731"/>
            </a:xfrm>
          </p:grpSpPr>
          <p:sp>
            <p:nvSpPr>
              <p:cNvPr id="5" name="Rectangle: Single Corner Rounded 4">
                <a:extLst>
                  <a:ext uri="{FF2B5EF4-FFF2-40B4-BE49-F238E27FC236}">
                    <a16:creationId xmlns:a16="http://schemas.microsoft.com/office/drawing/2014/main" id="{69BDE841-BC5A-416C-A98C-89BB8884437C}"/>
                  </a:ext>
                </a:extLst>
              </p:cNvPr>
              <p:cNvSpPr/>
              <p:nvPr/>
            </p:nvSpPr>
            <p:spPr>
              <a:xfrm>
                <a:off x="3334043" y="4107766"/>
                <a:ext cx="5219114" cy="126609"/>
              </a:xfrm>
              <a:prstGeom prst="round1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A935F1C9-7580-4033-AD85-BADCC544DAD6}"/>
                  </a:ext>
                </a:extLst>
              </p:cNvPr>
              <p:cNvSpPr/>
              <p:nvPr/>
            </p:nvSpPr>
            <p:spPr>
              <a:xfrm>
                <a:off x="4000088" y="4003867"/>
                <a:ext cx="448039" cy="334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978EA43A-4781-485B-B0AF-3997557AEDEC}"/>
                  </a:ext>
                </a:extLst>
              </p:cNvPr>
              <p:cNvSpPr/>
              <p:nvPr/>
            </p:nvSpPr>
            <p:spPr>
              <a:xfrm>
                <a:off x="4591543" y="4016191"/>
                <a:ext cx="448039" cy="334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C6996DFA-01DE-4B02-99BD-1DB65FE557C6}"/>
                  </a:ext>
                </a:extLst>
              </p:cNvPr>
              <p:cNvSpPr/>
              <p:nvPr/>
            </p:nvSpPr>
            <p:spPr>
              <a:xfrm>
                <a:off x="5182998" y="4003866"/>
                <a:ext cx="448039" cy="334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B30BD803-C451-4F4E-BB15-771ED6B04BF9}"/>
                  </a:ext>
                </a:extLst>
              </p:cNvPr>
              <p:cNvSpPr/>
              <p:nvPr/>
            </p:nvSpPr>
            <p:spPr>
              <a:xfrm>
                <a:off x="5752099" y="4003865"/>
                <a:ext cx="448039" cy="334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DA86DDC-AAF9-4E97-AAC4-4ECD9F2A5E2C}"/>
                  </a:ext>
                </a:extLst>
              </p:cNvPr>
              <p:cNvSpPr/>
              <p:nvPr/>
            </p:nvSpPr>
            <p:spPr>
              <a:xfrm>
                <a:off x="7377711" y="4016190"/>
                <a:ext cx="448039" cy="334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grpSp>
        <p:cxnSp>
          <p:nvCxnSpPr>
            <p:cNvPr id="14" name="Straight Connector 13">
              <a:extLst>
                <a:ext uri="{FF2B5EF4-FFF2-40B4-BE49-F238E27FC236}">
                  <a16:creationId xmlns:a16="http://schemas.microsoft.com/office/drawing/2014/main" id="{FE97EEE0-0A87-4441-85FA-C0CE1BF5DAAA}"/>
                </a:ext>
              </a:extLst>
            </p:cNvPr>
            <p:cNvCxnSpPr>
              <a:cxnSpLocks/>
            </p:cNvCxnSpPr>
            <p:nvPr/>
          </p:nvCxnSpPr>
          <p:spPr>
            <a:xfrm flipH="1">
              <a:off x="7244859" y="4946400"/>
              <a:ext cx="160696" cy="334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F86554-1F0B-4AD4-A85D-46DA35256802}"/>
                </a:ext>
              </a:extLst>
            </p:cNvPr>
            <p:cNvCxnSpPr>
              <a:cxnSpLocks/>
            </p:cNvCxnSpPr>
            <p:nvPr/>
          </p:nvCxnSpPr>
          <p:spPr>
            <a:xfrm flipH="1">
              <a:off x="7184542" y="4944657"/>
              <a:ext cx="160696" cy="334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5F59C0-133F-42FB-A3DA-DC8ECE10822C}"/>
                </a:ext>
              </a:extLst>
            </p:cNvPr>
            <p:cNvSpPr txBox="1"/>
            <p:nvPr/>
          </p:nvSpPr>
          <p:spPr>
            <a:xfrm rot="18460873">
              <a:off x="5324037" y="4361380"/>
              <a:ext cx="891260" cy="376665"/>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IFITM1</a:t>
              </a:r>
            </a:p>
          </p:txBody>
        </p:sp>
        <p:sp>
          <p:nvSpPr>
            <p:cNvPr id="18" name="TextBox 17">
              <a:extLst>
                <a:ext uri="{FF2B5EF4-FFF2-40B4-BE49-F238E27FC236}">
                  <a16:creationId xmlns:a16="http://schemas.microsoft.com/office/drawing/2014/main" id="{F8A50445-BDCE-4FD3-894B-374ED08BE9A4}"/>
                </a:ext>
              </a:extLst>
            </p:cNvPr>
            <p:cNvSpPr txBox="1"/>
            <p:nvPr/>
          </p:nvSpPr>
          <p:spPr>
            <a:xfrm rot="18460873">
              <a:off x="4715605" y="4361379"/>
              <a:ext cx="891260" cy="376665"/>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IFITM2</a:t>
              </a:r>
            </a:p>
          </p:txBody>
        </p:sp>
        <p:sp>
          <p:nvSpPr>
            <p:cNvPr id="19" name="TextBox 18">
              <a:extLst>
                <a:ext uri="{FF2B5EF4-FFF2-40B4-BE49-F238E27FC236}">
                  <a16:creationId xmlns:a16="http://schemas.microsoft.com/office/drawing/2014/main" id="{3DA8190A-6A93-4426-9C94-07ADA0CF9CC6}"/>
                </a:ext>
              </a:extLst>
            </p:cNvPr>
            <p:cNvSpPr txBox="1"/>
            <p:nvPr/>
          </p:nvSpPr>
          <p:spPr>
            <a:xfrm rot="18460873">
              <a:off x="4098187" y="4372652"/>
              <a:ext cx="891260" cy="376665"/>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IFITM5</a:t>
              </a:r>
            </a:p>
          </p:txBody>
        </p:sp>
        <p:sp>
          <p:nvSpPr>
            <p:cNvPr id="20" name="TextBox 19">
              <a:extLst>
                <a:ext uri="{FF2B5EF4-FFF2-40B4-BE49-F238E27FC236}">
                  <a16:creationId xmlns:a16="http://schemas.microsoft.com/office/drawing/2014/main" id="{F2416820-2ACB-4D97-BA7F-29A0608BA26F}"/>
                </a:ext>
              </a:extLst>
            </p:cNvPr>
            <p:cNvSpPr txBox="1"/>
            <p:nvPr/>
          </p:nvSpPr>
          <p:spPr>
            <a:xfrm rot="18460873">
              <a:off x="5971640" y="4347569"/>
              <a:ext cx="891260" cy="376665"/>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IFITM3</a:t>
              </a:r>
            </a:p>
          </p:txBody>
        </p:sp>
        <p:sp>
          <p:nvSpPr>
            <p:cNvPr id="21" name="TextBox 20">
              <a:extLst>
                <a:ext uri="{FF2B5EF4-FFF2-40B4-BE49-F238E27FC236}">
                  <a16:creationId xmlns:a16="http://schemas.microsoft.com/office/drawing/2014/main" id="{266ECA65-2C44-4C97-833C-E7A5235A74E8}"/>
                </a:ext>
              </a:extLst>
            </p:cNvPr>
            <p:cNvSpPr txBox="1"/>
            <p:nvPr/>
          </p:nvSpPr>
          <p:spPr>
            <a:xfrm rot="18460873">
              <a:off x="7536290" y="4306669"/>
              <a:ext cx="996859" cy="376665"/>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IFITM10</a:t>
              </a:r>
            </a:p>
          </p:txBody>
        </p:sp>
        <p:sp>
          <p:nvSpPr>
            <p:cNvPr id="22" name="TextBox 21">
              <a:extLst>
                <a:ext uri="{FF2B5EF4-FFF2-40B4-BE49-F238E27FC236}">
                  <a16:creationId xmlns:a16="http://schemas.microsoft.com/office/drawing/2014/main" id="{04B62807-DEC0-4537-A20D-EB8DBAD18780}"/>
                </a:ext>
              </a:extLst>
            </p:cNvPr>
            <p:cNvSpPr txBox="1"/>
            <p:nvPr/>
          </p:nvSpPr>
          <p:spPr>
            <a:xfrm>
              <a:off x="1778478" y="4927859"/>
              <a:ext cx="1712014" cy="329471"/>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Human </a:t>
              </a:r>
              <a:r>
                <a:rPr lang="en-US" sz="2000" b="1" dirty="0" err="1">
                  <a:latin typeface="Times New Roman" panose="02020603050405020304" pitchFamily="18" charset="0"/>
                  <a:cs typeface="Times New Roman" panose="02020603050405020304" pitchFamily="18" charset="0"/>
                </a:rPr>
                <a:t>Chr</a:t>
              </a:r>
              <a:r>
                <a:rPr lang="en-US" sz="2000" b="1" dirty="0">
                  <a:latin typeface="Times New Roman" panose="02020603050405020304" pitchFamily="18" charset="0"/>
                  <a:cs typeface="Times New Roman" panose="02020603050405020304" pitchFamily="18" charset="0"/>
                </a:rPr>
                <a:t> 11</a:t>
              </a:r>
            </a:p>
          </p:txBody>
        </p:sp>
        <p:grpSp>
          <p:nvGrpSpPr>
            <p:cNvPr id="32" name="Group 31">
              <a:extLst>
                <a:ext uri="{FF2B5EF4-FFF2-40B4-BE49-F238E27FC236}">
                  <a16:creationId xmlns:a16="http://schemas.microsoft.com/office/drawing/2014/main" id="{4B7CC57C-0F50-4EAF-AE5E-6D44033A7EEF}"/>
                </a:ext>
              </a:extLst>
            </p:cNvPr>
            <p:cNvGrpSpPr/>
            <p:nvPr/>
          </p:nvGrpSpPr>
          <p:grpSpPr>
            <a:xfrm>
              <a:off x="4180624" y="5299589"/>
              <a:ext cx="2171914" cy="207796"/>
              <a:chOff x="4180624" y="5299589"/>
              <a:chExt cx="2171914" cy="442752"/>
            </a:xfrm>
          </p:grpSpPr>
          <p:cxnSp>
            <p:nvCxnSpPr>
              <p:cNvPr id="24" name="Straight Connector 23">
                <a:extLst>
                  <a:ext uri="{FF2B5EF4-FFF2-40B4-BE49-F238E27FC236}">
                    <a16:creationId xmlns:a16="http://schemas.microsoft.com/office/drawing/2014/main" id="{F09F2D2F-6019-4BD1-B271-C3E997CA52D9}"/>
                  </a:ext>
                </a:extLst>
              </p:cNvPr>
              <p:cNvCxnSpPr>
                <a:cxnSpLocks/>
              </p:cNvCxnSpPr>
              <p:nvPr/>
            </p:nvCxnSpPr>
            <p:spPr>
              <a:xfrm>
                <a:off x="4180624" y="5299589"/>
                <a:ext cx="0" cy="4400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5E3051-ECE9-419D-B439-6B25446E744E}"/>
                  </a:ext>
                </a:extLst>
              </p:cNvPr>
              <p:cNvCxnSpPr>
                <a:cxnSpLocks/>
              </p:cNvCxnSpPr>
              <p:nvPr/>
            </p:nvCxnSpPr>
            <p:spPr>
              <a:xfrm>
                <a:off x="6352538" y="5302312"/>
                <a:ext cx="0" cy="4400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62E244-91B4-404D-A529-876E651CCE36}"/>
                  </a:ext>
                </a:extLst>
              </p:cNvPr>
              <p:cNvCxnSpPr>
                <a:cxnSpLocks/>
              </p:cNvCxnSpPr>
              <p:nvPr/>
            </p:nvCxnSpPr>
            <p:spPr>
              <a:xfrm flipH="1">
                <a:off x="4180624" y="5725928"/>
                <a:ext cx="21719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65BEA0BC-5198-4725-988E-80636AD6360C}"/>
                </a:ext>
              </a:extLst>
            </p:cNvPr>
            <p:cNvGrpSpPr/>
            <p:nvPr/>
          </p:nvGrpSpPr>
          <p:grpSpPr>
            <a:xfrm>
              <a:off x="6394857" y="5298311"/>
              <a:ext cx="1583293" cy="207796"/>
              <a:chOff x="4180624" y="5299589"/>
              <a:chExt cx="2171914" cy="442752"/>
            </a:xfrm>
          </p:grpSpPr>
          <p:cxnSp>
            <p:nvCxnSpPr>
              <p:cNvPr id="35" name="Straight Connector 34">
                <a:extLst>
                  <a:ext uri="{FF2B5EF4-FFF2-40B4-BE49-F238E27FC236}">
                    <a16:creationId xmlns:a16="http://schemas.microsoft.com/office/drawing/2014/main" id="{66FB5D49-060B-4BC2-9423-F43A4D22F109}"/>
                  </a:ext>
                </a:extLst>
              </p:cNvPr>
              <p:cNvCxnSpPr>
                <a:cxnSpLocks/>
              </p:cNvCxnSpPr>
              <p:nvPr/>
            </p:nvCxnSpPr>
            <p:spPr>
              <a:xfrm>
                <a:off x="4180624" y="5299589"/>
                <a:ext cx="0" cy="4400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77BD957-E747-4858-BB16-710A9C0525A9}"/>
                  </a:ext>
                </a:extLst>
              </p:cNvPr>
              <p:cNvCxnSpPr>
                <a:cxnSpLocks/>
              </p:cNvCxnSpPr>
              <p:nvPr/>
            </p:nvCxnSpPr>
            <p:spPr>
              <a:xfrm>
                <a:off x="6352538" y="5302312"/>
                <a:ext cx="0" cy="4400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A86C5CF-A367-4C6C-BCDB-238B870E41E7}"/>
                  </a:ext>
                </a:extLst>
              </p:cNvPr>
              <p:cNvCxnSpPr>
                <a:cxnSpLocks/>
              </p:cNvCxnSpPr>
              <p:nvPr/>
            </p:nvCxnSpPr>
            <p:spPr>
              <a:xfrm flipH="1">
                <a:off x="4180624" y="5725928"/>
                <a:ext cx="21719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348FBE44-A7B0-4EAE-8B2C-E37D12C146CF}"/>
                </a:ext>
              </a:extLst>
            </p:cNvPr>
            <p:cNvSpPr txBox="1"/>
            <p:nvPr/>
          </p:nvSpPr>
          <p:spPr>
            <a:xfrm>
              <a:off x="4711023" y="5438985"/>
              <a:ext cx="978182" cy="329471"/>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26.5 </a:t>
              </a:r>
              <a:r>
                <a:rPr lang="en-US" sz="2000" b="1" dirty="0" err="1">
                  <a:latin typeface="Times New Roman" panose="02020603050405020304" pitchFamily="18" charset="0"/>
                  <a:cs typeface="Times New Roman" panose="02020603050405020304" pitchFamily="18" charset="0"/>
                </a:rPr>
                <a:t>Kb</a:t>
              </a:r>
              <a:endParaRPr lang="en-US" sz="2000" b="1"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5265DD9B-0BF4-4320-8F5F-6D80C867C7B5}"/>
                </a:ext>
              </a:extLst>
            </p:cNvPr>
            <p:cNvSpPr txBox="1"/>
            <p:nvPr/>
          </p:nvSpPr>
          <p:spPr>
            <a:xfrm>
              <a:off x="6774375" y="5438985"/>
              <a:ext cx="923855" cy="329471"/>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1.4 Mb</a:t>
              </a:r>
            </a:p>
          </p:txBody>
        </p:sp>
      </p:grpSp>
      <p:grpSp>
        <p:nvGrpSpPr>
          <p:cNvPr id="50" name="Group 49">
            <a:extLst>
              <a:ext uri="{FF2B5EF4-FFF2-40B4-BE49-F238E27FC236}">
                <a16:creationId xmlns:a16="http://schemas.microsoft.com/office/drawing/2014/main" id="{F97E316E-87F0-47AD-9A0D-12213F0552F9}"/>
              </a:ext>
            </a:extLst>
          </p:cNvPr>
          <p:cNvGrpSpPr/>
          <p:nvPr/>
        </p:nvGrpSpPr>
        <p:grpSpPr>
          <a:xfrm>
            <a:off x="7481793" y="2121534"/>
            <a:ext cx="2375029" cy="880533"/>
            <a:chOff x="4664193" y="4174404"/>
            <a:chExt cx="2235862" cy="725075"/>
          </a:xfrm>
        </p:grpSpPr>
        <p:cxnSp>
          <p:nvCxnSpPr>
            <p:cNvPr id="42" name="Straight Connector 41">
              <a:extLst>
                <a:ext uri="{FF2B5EF4-FFF2-40B4-BE49-F238E27FC236}">
                  <a16:creationId xmlns:a16="http://schemas.microsoft.com/office/drawing/2014/main" id="{1D1B8D50-22C9-4CD4-BDC6-CB2E14F6E780}"/>
                </a:ext>
              </a:extLst>
            </p:cNvPr>
            <p:cNvCxnSpPr>
              <a:cxnSpLocks/>
            </p:cNvCxnSpPr>
            <p:nvPr/>
          </p:nvCxnSpPr>
          <p:spPr>
            <a:xfrm flipH="1">
              <a:off x="4664193" y="4899479"/>
              <a:ext cx="1736605" cy="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86D6387-C5E6-4361-8C5C-8669CBFD675B}"/>
                </a:ext>
              </a:extLst>
            </p:cNvPr>
            <p:cNvCxnSpPr>
              <a:cxnSpLocks/>
            </p:cNvCxnSpPr>
            <p:nvPr/>
          </p:nvCxnSpPr>
          <p:spPr>
            <a:xfrm flipH="1">
              <a:off x="5160619" y="4174519"/>
              <a:ext cx="1736605" cy="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71CFE36-06E6-4FE8-B5D0-A2335ED8AD8C}"/>
                </a:ext>
              </a:extLst>
            </p:cNvPr>
            <p:cNvCxnSpPr>
              <a:cxnSpLocks/>
            </p:cNvCxnSpPr>
            <p:nvPr/>
          </p:nvCxnSpPr>
          <p:spPr>
            <a:xfrm flipH="1">
              <a:off x="4681597" y="4174519"/>
              <a:ext cx="505198" cy="707536"/>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2A67F7-78E1-40EC-827E-2CB326E2411D}"/>
                </a:ext>
              </a:extLst>
            </p:cNvPr>
            <p:cNvCxnSpPr>
              <a:cxnSpLocks/>
            </p:cNvCxnSpPr>
            <p:nvPr/>
          </p:nvCxnSpPr>
          <p:spPr>
            <a:xfrm flipH="1">
              <a:off x="6394857" y="4174404"/>
              <a:ext cx="505198" cy="707536"/>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55" name="Rectangle 54">
            <a:extLst>
              <a:ext uri="{FF2B5EF4-FFF2-40B4-BE49-F238E27FC236}">
                <a16:creationId xmlns:a16="http://schemas.microsoft.com/office/drawing/2014/main" id="{20B2946A-88D6-4A8F-A52C-C5B8FD740E48}"/>
              </a:ext>
            </a:extLst>
          </p:cNvPr>
          <p:cNvSpPr/>
          <p:nvPr/>
        </p:nvSpPr>
        <p:spPr>
          <a:xfrm>
            <a:off x="5061528" y="4620712"/>
            <a:ext cx="6685225" cy="1446550"/>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   Five different types: IFITM1, 2, 3, 5 and 10</a:t>
            </a:r>
          </a:p>
          <a:p>
            <a:pPr marL="342900" indent="-342900">
              <a:buFontTx/>
              <a:buChar char="-"/>
            </a:pPr>
            <a:r>
              <a:rPr lang="en-US" sz="2200" dirty="0">
                <a:latin typeface="Times New Roman" panose="02020603050405020304" pitchFamily="18" charset="0"/>
                <a:cs typeface="Times New Roman" panose="02020603050405020304" pitchFamily="18" charset="0"/>
              </a:rPr>
              <a:t>All are in Chromosome 11</a:t>
            </a:r>
          </a:p>
          <a:p>
            <a:pPr marL="342900" indent="-342900">
              <a:buFontTx/>
              <a:buChar char="-"/>
            </a:pPr>
            <a:r>
              <a:rPr lang="en-US" sz="2200" dirty="0">
                <a:latin typeface="Times New Roman" panose="02020603050405020304" pitchFamily="18" charset="0"/>
                <a:cs typeface="Times New Roman" panose="02020603050405020304" pitchFamily="18" charset="0"/>
              </a:rPr>
              <a:t>IFITM1, 2, and 3 are interferon-inducible</a:t>
            </a:r>
            <a:br>
              <a:rPr lang="en-US" sz="2200" b="1" dirty="0">
                <a:latin typeface="Times New Roman" panose="02020603050405020304" pitchFamily="18" charset="0"/>
                <a:cs typeface="Times New Roman" panose="02020603050405020304" pitchFamily="18" charset="0"/>
              </a:rPr>
            </a:br>
            <a:endParaRPr lang="en-US" sz="22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F094C4F1-E91D-40C2-B762-0EE7BA8CA125}"/>
              </a:ext>
            </a:extLst>
          </p:cNvPr>
          <p:cNvSpPr/>
          <p:nvPr/>
        </p:nvSpPr>
        <p:spPr>
          <a:xfrm>
            <a:off x="594984" y="4215226"/>
            <a:ext cx="3423869" cy="646331"/>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Interferon-inducible Transmembrane Proteins (IFITMs) </a:t>
            </a:r>
          </a:p>
        </p:txBody>
      </p:sp>
    </p:spTree>
    <p:extLst>
      <p:ext uri="{BB962C8B-B14F-4D97-AF65-F5344CB8AC3E}">
        <p14:creationId xmlns:p14="http://schemas.microsoft.com/office/powerpoint/2010/main" val="310037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5A2AB6-532F-4D9A-850C-7498EF9F4292}"/>
              </a:ext>
            </a:extLst>
          </p:cNvPr>
          <p:cNvPicPr>
            <a:picLocks noChangeAspect="1"/>
          </p:cNvPicPr>
          <p:nvPr/>
        </p:nvPicPr>
        <p:blipFill>
          <a:blip r:embed="rId2"/>
          <a:stretch>
            <a:fillRect/>
          </a:stretch>
        </p:blipFill>
        <p:spPr>
          <a:xfrm>
            <a:off x="1419224" y="619125"/>
            <a:ext cx="9547167" cy="5178911"/>
          </a:xfrm>
          <a:prstGeom prst="rect">
            <a:avLst/>
          </a:prstGeom>
        </p:spPr>
      </p:pic>
      <p:sp>
        <p:nvSpPr>
          <p:cNvPr id="6" name="Rectangle 5">
            <a:extLst>
              <a:ext uri="{FF2B5EF4-FFF2-40B4-BE49-F238E27FC236}">
                <a16:creationId xmlns:a16="http://schemas.microsoft.com/office/drawing/2014/main" id="{FBE46061-6D2D-4826-80B8-D942457CA448}"/>
              </a:ext>
            </a:extLst>
          </p:cNvPr>
          <p:cNvSpPr/>
          <p:nvPr/>
        </p:nvSpPr>
        <p:spPr>
          <a:xfrm>
            <a:off x="9410700" y="619125"/>
            <a:ext cx="1555691"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CD225</a:t>
            </a:r>
          </a:p>
        </p:txBody>
      </p:sp>
      <p:sp>
        <p:nvSpPr>
          <p:cNvPr id="8" name="Rectangle 7">
            <a:extLst>
              <a:ext uri="{FF2B5EF4-FFF2-40B4-BE49-F238E27FC236}">
                <a16:creationId xmlns:a16="http://schemas.microsoft.com/office/drawing/2014/main" id="{7FC7D0F4-6B4E-45F8-A5D2-55399E5A0C4B}"/>
              </a:ext>
            </a:extLst>
          </p:cNvPr>
          <p:cNvSpPr/>
          <p:nvPr/>
        </p:nvSpPr>
        <p:spPr>
          <a:xfrm>
            <a:off x="3943350" y="3314700"/>
            <a:ext cx="2943225"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CD225</a:t>
            </a:r>
          </a:p>
        </p:txBody>
      </p:sp>
    </p:spTree>
    <p:extLst>
      <p:ext uri="{BB962C8B-B14F-4D97-AF65-F5344CB8AC3E}">
        <p14:creationId xmlns:p14="http://schemas.microsoft.com/office/powerpoint/2010/main" val="777568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77D10D-F5EA-4903-8B7F-BAB3CFD93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963" y="1425174"/>
            <a:ext cx="10807084" cy="5224201"/>
          </a:xfrm>
          <a:prstGeom prst="rect">
            <a:avLst/>
          </a:prstGeom>
        </p:spPr>
      </p:pic>
      <p:sp>
        <p:nvSpPr>
          <p:cNvPr id="6" name="Right Brace 5">
            <a:extLst>
              <a:ext uri="{FF2B5EF4-FFF2-40B4-BE49-F238E27FC236}">
                <a16:creationId xmlns:a16="http://schemas.microsoft.com/office/drawing/2014/main" id="{3433915C-BAF1-4921-9543-D59A2C0FB430}"/>
              </a:ext>
            </a:extLst>
          </p:cNvPr>
          <p:cNvSpPr/>
          <p:nvPr/>
        </p:nvSpPr>
        <p:spPr>
          <a:xfrm>
            <a:off x="11015709" y="1340528"/>
            <a:ext cx="168675" cy="2343705"/>
          </a:xfrm>
          <a:prstGeom prst="rightBrace">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27AE987-1CE1-4CE2-A0C3-760DC9634450}"/>
              </a:ext>
            </a:extLst>
          </p:cNvPr>
          <p:cNvSpPr/>
          <p:nvPr/>
        </p:nvSpPr>
        <p:spPr>
          <a:xfrm>
            <a:off x="10631547" y="3870036"/>
            <a:ext cx="165762" cy="905848"/>
          </a:xfrm>
          <a:prstGeom prst="rightBrace">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A67C3A28-9E03-428A-96A5-FDBA1CDBC23D}"/>
              </a:ext>
            </a:extLst>
          </p:cNvPr>
          <p:cNvSpPr/>
          <p:nvPr/>
        </p:nvSpPr>
        <p:spPr>
          <a:xfrm>
            <a:off x="9809511" y="4795192"/>
            <a:ext cx="165762" cy="1383935"/>
          </a:xfrm>
          <a:prstGeom prst="righ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92D969C-893F-4A9E-BB28-9282C48D34D9}"/>
              </a:ext>
            </a:extLst>
          </p:cNvPr>
          <p:cNvSpPr txBox="1"/>
          <p:nvPr/>
        </p:nvSpPr>
        <p:spPr>
          <a:xfrm>
            <a:off x="11184384" y="2281547"/>
            <a:ext cx="689612" cy="461665"/>
          </a:xfrm>
          <a:prstGeom prst="rect">
            <a:avLst/>
          </a:prstGeom>
          <a:noFill/>
        </p:spPr>
        <p:txBody>
          <a:bodyPr wrap="none" rtlCol="0">
            <a:spAutoFit/>
          </a:bodyPr>
          <a:lstStyle/>
          <a:p>
            <a:r>
              <a:rPr lang="en-US" sz="2400" b="1" dirty="0">
                <a:solidFill>
                  <a:schemeClr val="accent1">
                    <a:lumMod val="50000"/>
                  </a:schemeClr>
                </a:solidFill>
              </a:rPr>
              <a:t>Fish</a:t>
            </a:r>
          </a:p>
        </p:txBody>
      </p:sp>
      <p:sp>
        <p:nvSpPr>
          <p:cNvPr id="10" name="TextBox 9">
            <a:extLst>
              <a:ext uri="{FF2B5EF4-FFF2-40B4-BE49-F238E27FC236}">
                <a16:creationId xmlns:a16="http://schemas.microsoft.com/office/drawing/2014/main" id="{5BC76470-B2BD-481F-990D-7413E0A43843}"/>
              </a:ext>
            </a:extLst>
          </p:cNvPr>
          <p:cNvSpPr txBox="1"/>
          <p:nvPr/>
        </p:nvSpPr>
        <p:spPr>
          <a:xfrm>
            <a:off x="10797309" y="4092127"/>
            <a:ext cx="826893" cy="461665"/>
          </a:xfrm>
          <a:prstGeom prst="rect">
            <a:avLst/>
          </a:prstGeom>
          <a:noFill/>
        </p:spPr>
        <p:txBody>
          <a:bodyPr wrap="none" rtlCol="0">
            <a:spAutoFit/>
          </a:bodyPr>
          <a:lstStyle/>
          <a:p>
            <a:r>
              <a:rPr lang="en-US" sz="2400" b="1" dirty="0">
                <a:solidFill>
                  <a:schemeClr val="accent6">
                    <a:lumMod val="75000"/>
                  </a:schemeClr>
                </a:solidFill>
              </a:rPr>
              <a:t>Birds</a:t>
            </a:r>
          </a:p>
        </p:txBody>
      </p:sp>
      <p:sp>
        <p:nvSpPr>
          <p:cNvPr id="11" name="TextBox 10">
            <a:extLst>
              <a:ext uri="{FF2B5EF4-FFF2-40B4-BE49-F238E27FC236}">
                <a16:creationId xmlns:a16="http://schemas.microsoft.com/office/drawing/2014/main" id="{3B6834F9-AABB-4CC0-838A-26EDA5FE2932}"/>
              </a:ext>
            </a:extLst>
          </p:cNvPr>
          <p:cNvSpPr txBox="1"/>
          <p:nvPr/>
        </p:nvSpPr>
        <p:spPr>
          <a:xfrm>
            <a:off x="9985703" y="5250964"/>
            <a:ext cx="1457450" cy="461665"/>
          </a:xfrm>
          <a:prstGeom prst="rect">
            <a:avLst/>
          </a:prstGeom>
          <a:noFill/>
        </p:spPr>
        <p:txBody>
          <a:bodyPr wrap="none" rtlCol="0">
            <a:spAutoFit/>
          </a:bodyPr>
          <a:lstStyle/>
          <a:p>
            <a:r>
              <a:rPr lang="en-US" sz="2400" b="1" dirty="0">
                <a:solidFill>
                  <a:srgbClr val="00B0F0"/>
                </a:solidFill>
              </a:rPr>
              <a:t>Mammals</a:t>
            </a:r>
          </a:p>
        </p:txBody>
      </p:sp>
      <p:sp>
        <p:nvSpPr>
          <p:cNvPr id="12" name="Title 1">
            <a:extLst>
              <a:ext uri="{FF2B5EF4-FFF2-40B4-BE49-F238E27FC236}">
                <a16:creationId xmlns:a16="http://schemas.microsoft.com/office/drawing/2014/main" id="{819BC90B-A70B-4981-AD60-07EDF30E33D8}"/>
              </a:ext>
            </a:extLst>
          </p:cNvPr>
          <p:cNvSpPr>
            <a:spLocks noGrp="1"/>
          </p:cNvSpPr>
          <p:nvPr>
            <p:ph type="title"/>
          </p:nvPr>
        </p:nvSpPr>
        <p:spPr>
          <a:xfrm>
            <a:off x="2095489" y="147909"/>
            <a:ext cx="8256233" cy="681037"/>
          </a:xfrm>
        </p:spPr>
        <p:txBody>
          <a:bodyPr>
            <a:noAutofit/>
          </a:bodyPr>
          <a:lstStyle/>
          <a:p>
            <a:pPr algn="ctr"/>
            <a:r>
              <a:rPr lang="en-US" sz="2600" b="1" dirty="0">
                <a:latin typeface="Times New Roman" panose="02020603050405020304" pitchFamily="18" charset="0"/>
                <a:cs typeface="Times New Roman" panose="02020603050405020304" pitchFamily="18" charset="0"/>
              </a:rPr>
              <a:t>Phylogenetic Position of C24416 </a:t>
            </a:r>
            <a:endParaRPr lang="en-US" sz="26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8922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4D13FA-5A5E-43A9-B205-053C9BBB2F17}"/>
              </a:ext>
            </a:extLst>
          </p:cNvPr>
          <p:cNvSpPr>
            <a:spLocks noGrp="1"/>
          </p:cNvSpPr>
          <p:nvPr>
            <p:ph type="title"/>
          </p:nvPr>
        </p:nvSpPr>
        <p:spPr>
          <a:xfrm>
            <a:off x="3559093" y="108284"/>
            <a:ext cx="5073813" cy="681037"/>
          </a:xfrm>
        </p:spPr>
        <p:txBody>
          <a:bodyPr>
            <a:normAutofit fontScale="90000"/>
          </a:bodyPr>
          <a:lstStyle/>
          <a:p>
            <a:r>
              <a:rPr lang="en-US" sz="3000" b="1" dirty="0">
                <a:latin typeface="Times New Roman" panose="02020603050405020304" pitchFamily="18" charset="0"/>
                <a:cs typeface="Times New Roman" panose="02020603050405020304" pitchFamily="18" charset="0"/>
              </a:rPr>
              <a:t>Summary and Future Directions</a:t>
            </a:r>
          </a:p>
        </p:txBody>
      </p:sp>
      <p:sp>
        <p:nvSpPr>
          <p:cNvPr id="5" name="Rectangle 4">
            <a:extLst>
              <a:ext uri="{FF2B5EF4-FFF2-40B4-BE49-F238E27FC236}">
                <a16:creationId xmlns:a16="http://schemas.microsoft.com/office/drawing/2014/main" id="{5CFBC071-E290-4CAF-96ED-14DCDFB163F9}"/>
              </a:ext>
            </a:extLst>
          </p:cNvPr>
          <p:cNvSpPr/>
          <p:nvPr/>
        </p:nvSpPr>
        <p:spPr>
          <a:xfrm>
            <a:off x="942757" y="947909"/>
            <a:ext cx="10403021" cy="3422540"/>
          </a:xfrm>
          <a:prstGeom prst="rect">
            <a:avLst/>
          </a:prstGeom>
        </p:spPr>
        <p:txBody>
          <a:bodyPr wrap="square">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C24416 from </a:t>
            </a:r>
            <a:r>
              <a:rPr lang="en-US" sz="2000" i="1" dirty="0">
                <a:latin typeface="Times New Roman" panose="02020603050405020304" pitchFamily="18" charset="0"/>
                <a:cs typeface="Times New Roman" panose="02020603050405020304" pitchFamily="18" charset="0"/>
              </a:rPr>
              <a:t>A. Japonicum </a:t>
            </a:r>
            <a:r>
              <a:rPr lang="en-US" sz="2000" dirty="0">
                <a:latin typeface="Times New Roman" panose="02020603050405020304" pitchFamily="18" charset="0"/>
                <a:cs typeface="Times New Roman" panose="02020603050405020304" pitchFamily="18" charset="0"/>
              </a:rPr>
              <a:t>is potentially a novel gene not described before</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protein potentially play IFITM3-like role such as anti-viral function due to presence of CD225 domain</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Phylogenetic tree suggests that C24416 might be distantly related to IFITMs</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Further studies are needed  </a:t>
            </a:r>
          </a:p>
          <a:p>
            <a:pPr>
              <a:lnSpc>
                <a:spcPct val="150000"/>
              </a:lnSpc>
            </a:pPr>
            <a:r>
              <a:rPr lang="en-US" sz="2000" dirty="0">
                <a:latin typeface="Times New Roman" panose="02020603050405020304" pitchFamily="18" charset="0"/>
                <a:cs typeface="Times New Roman" panose="02020603050405020304" pitchFamily="18" charset="0"/>
              </a:rPr>
              <a:t>                                                 A. to determine if the gene is induced by interferon</a:t>
            </a:r>
          </a:p>
          <a:p>
            <a:pPr>
              <a:lnSpc>
                <a:spcPct val="150000"/>
              </a:lnSpc>
            </a:pPr>
            <a:r>
              <a:rPr lang="en-US" sz="2000" dirty="0">
                <a:latin typeface="Times New Roman" panose="02020603050405020304" pitchFamily="18" charset="0"/>
                <a:cs typeface="Times New Roman" panose="02020603050405020304" pitchFamily="18" charset="0"/>
              </a:rPr>
              <a:t>                                                 B. to test its role in anti-viral defense by in </a:t>
            </a:r>
            <a:r>
              <a:rPr lang="en-US" sz="2000" i="1" dirty="0">
                <a:latin typeface="Times New Roman" panose="02020603050405020304" pitchFamily="18" charset="0"/>
                <a:cs typeface="Times New Roman" panose="02020603050405020304" pitchFamily="18" charset="0"/>
              </a:rPr>
              <a:t>vitro </a:t>
            </a:r>
            <a:r>
              <a:rPr lang="en-US" sz="2000" dirty="0">
                <a:latin typeface="Times New Roman" panose="02020603050405020304" pitchFamily="18" charset="0"/>
                <a:cs typeface="Times New Roman" panose="02020603050405020304" pitchFamily="18" charset="0"/>
              </a:rPr>
              <a:t>expression</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299804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C50FA3-15EE-450B-BFC5-000ED14FBE0F}"/>
              </a:ext>
            </a:extLst>
          </p:cNvPr>
          <p:cNvSpPr>
            <a:spLocks noGrp="1"/>
          </p:cNvSpPr>
          <p:nvPr>
            <p:ph type="title"/>
          </p:nvPr>
        </p:nvSpPr>
        <p:spPr>
          <a:xfrm>
            <a:off x="4301097" y="2207491"/>
            <a:ext cx="3475921" cy="1560945"/>
          </a:xfrm>
        </p:spPr>
        <p:txBody>
          <a:bodyPr>
            <a:noAutofit/>
          </a:bodyPr>
          <a:lstStyle/>
          <a:p>
            <a:r>
              <a:rPr lang="en-US" sz="4800" b="1" dirty="0">
                <a:solidFill>
                  <a:srgbClr val="7030A0"/>
                </a:solidFill>
                <a:latin typeface="Times New Roman" panose="02020603050405020304" pitchFamily="18" charset="0"/>
                <a:cs typeface="Times New Roman" panose="02020603050405020304" pitchFamily="18" charset="0"/>
              </a:rPr>
              <a:t>Thank You</a:t>
            </a:r>
            <a:endParaRPr lang="en-US" sz="4800" b="1" i="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3336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8A8BBA5-05AA-4BF4-A4EC-2B83EDDE5DCB}"/>
              </a:ext>
            </a:extLst>
          </p:cNvPr>
          <p:cNvGrpSpPr/>
          <p:nvPr/>
        </p:nvGrpSpPr>
        <p:grpSpPr>
          <a:xfrm>
            <a:off x="1087920" y="1999126"/>
            <a:ext cx="4560224" cy="4090778"/>
            <a:chOff x="393895" y="1887046"/>
            <a:chExt cx="5126018" cy="4341423"/>
          </a:xfrm>
        </p:grpSpPr>
        <p:pic>
          <p:nvPicPr>
            <p:cNvPr id="5" name="Picture 4" descr="A picture containing object&#10;&#10;Description generated with very high confidence">
              <a:extLst>
                <a:ext uri="{FF2B5EF4-FFF2-40B4-BE49-F238E27FC236}">
                  <a16:creationId xmlns:a16="http://schemas.microsoft.com/office/drawing/2014/main" id="{67EFB9F5-9521-472D-9F5D-C401AD649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106" y="1887046"/>
              <a:ext cx="4908807" cy="4341423"/>
            </a:xfrm>
            <a:prstGeom prst="rect">
              <a:avLst/>
            </a:prstGeom>
          </p:spPr>
        </p:pic>
        <p:grpSp>
          <p:nvGrpSpPr>
            <p:cNvPr id="10" name="Group 9">
              <a:extLst>
                <a:ext uri="{FF2B5EF4-FFF2-40B4-BE49-F238E27FC236}">
                  <a16:creationId xmlns:a16="http://schemas.microsoft.com/office/drawing/2014/main" id="{21598C0D-CEF7-48FB-A51A-8E246C2AF4AD}"/>
                </a:ext>
              </a:extLst>
            </p:cNvPr>
            <p:cNvGrpSpPr/>
            <p:nvPr/>
          </p:nvGrpSpPr>
          <p:grpSpPr>
            <a:xfrm>
              <a:off x="393895" y="2222695"/>
              <a:ext cx="1930259" cy="717453"/>
              <a:chOff x="393895" y="2222695"/>
              <a:chExt cx="1930259" cy="717453"/>
            </a:xfrm>
          </p:grpSpPr>
          <p:sp>
            <p:nvSpPr>
              <p:cNvPr id="8" name="Rectangle 7">
                <a:extLst>
                  <a:ext uri="{FF2B5EF4-FFF2-40B4-BE49-F238E27FC236}">
                    <a16:creationId xmlns:a16="http://schemas.microsoft.com/office/drawing/2014/main" id="{2DCFF94F-BD75-4B15-B80B-3EC41B1F0EEF}"/>
                  </a:ext>
                </a:extLst>
              </p:cNvPr>
              <p:cNvSpPr/>
              <p:nvPr/>
            </p:nvSpPr>
            <p:spPr>
              <a:xfrm>
                <a:off x="393895" y="2222695"/>
                <a:ext cx="1392702" cy="717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8E7AFC0-7D9B-41DD-9A9D-E36F94F7F910}"/>
                  </a:ext>
                </a:extLst>
              </p:cNvPr>
              <p:cNvSpPr/>
              <p:nvPr/>
            </p:nvSpPr>
            <p:spPr>
              <a:xfrm>
                <a:off x="1019041" y="2260208"/>
                <a:ext cx="1305113" cy="321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 name="Group 14">
            <a:extLst>
              <a:ext uri="{FF2B5EF4-FFF2-40B4-BE49-F238E27FC236}">
                <a16:creationId xmlns:a16="http://schemas.microsoft.com/office/drawing/2014/main" id="{A10C7344-E411-45DA-823C-482765E1D946}"/>
              </a:ext>
            </a:extLst>
          </p:cNvPr>
          <p:cNvGrpSpPr/>
          <p:nvPr/>
        </p:nvGrpSpPr>
        <p:grpSpPr>
          <a:xfrm>
            <a:off x="6606572" y="2072156"/>
            <a:ext cx="4686284" cy="3944718"/>
            <a:chOff x="5706959" y="1887048"/>
            <a:chExt cx="5466000" cy="4341422"/>
          </a:xfrm>
        </p:grpSpPr>
        <p:pic>
          <p:nvPicPr>
            <p:cNvPr id="7" name="Picture 6" descr="A picture containing object&#10;&#10;Description generated with very high confidence">
              <a:extLst>
                <a:ext uri="{FF2B5EF4-FFF2-40B4-BE49-F238E27FC236}">
                  <a16:creationId xmlns:a16="http://schemas.microsoft.com/office/drawing/2014/main" id="{21C0845B-BD78-439F-83E9-CA48A732C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0412" y="1887048"/>
              <a:ext cx="5382547" cy="4341422"/>
            </a:xfrm>
            <a:prstGeom prst="rect">
              <a:avLst/>
            </a:prstGeom>
          </p:spPr>
        </p:pic>
        <p:grpSp>
          <p:nvGrpSpPr>
            <p:cNvPr id="11" name="Group 10">
              <a:extLst>
                <a:ext uri="{FF2B5EF4-FFF2-40B4-BE49-F238E27FC236}">
                  <a16:creationId xmlns:a16="http://schemas.microsoft.com/office/drawing/2014/main" id="{530344BC-15DB-4C6F-8F14-171434841ABA}"/>
                </a:ext>
              </a:extLst>
            </p:cNvPr>
            <p:cNvGrpSpPr/>
            <p:nvPr/>
          </p:nvGrpSpPr>
          <p:grpSpPr>
            <a:xfrm>
              <a:off x="5706959" y="2359851"/>
              <a:ext cx="1930259" cy="778416"/>
              <a:chOff x="393895" y="2161732"/>
              <a:chExt cx="1930259" cy="778416"/>
            </a:xfrm>
          </p:grpSpPr>
          <p:sp>
            <p:nvSpPr>
              <p:cNvPr id="12" name="Rectangle 11">
                <a:extLst>
                  <a:ext uri="{FF2B5EF4-FFF2-40B4-BE49-F238E27FC236}">
                    <a16:creationId xmlns:a16="http://schemas.microsoft.com/office/drawing/2014/main" id="{CC075DCA-8776-493B-97A9-AA84711024AC}"/>
                  </a:ext>
                </a:extLst>
              </p:cNvPr>
              <p:cNvSpPr/>
              <p:nvPr/>
            </p:nvSpPr>
            <p:spPr>
              <a:xfrm>
                <a:off x="393895" y="2222695"/>
                <a:ext cx="1392702" cy="717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6562A01-A784-4F91-B353-44DB8857A310}"/>
                  </a:ext>
                </a:extLst>
              </p:cNvPr>
              <p:cNvSpPr/>
              <p:nvPr/>
            </p:nvSpPr>
            <p:spPr>
              <a:xfrm>
                <a:off x="1019041" y="2161732"/>
                <a:ext cx="1305113" cy="321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TextBox 15">
            <a:extLst>
              <a:ext uri="{FF2B5EF4-FFF2-40B4-BE49-F238E27FC236}">
                <a16:creationId xmlns:a16="http://schemas.microsoft.com/office/drawing/2014/main" id="{9831E609-DDAC-456D-8C5D-46E136E9982C}"/>
              </a:ext>
            </a:extLst>
          </p:cNvPr>
          <p:cNvSpPr txBox="1"/>
          <p:nvPr/>
        </p:nvSpPr>
        <p:spPr>
          <a:xfrm>
            <a:off x="4495850" y="2593984"/>
            <a:ext cx="119074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Viruses</a:t>
            </a:r>
          </a:p>
        </p:txBody>
      </p:sp>
      <p:sp>
        <p:nvSpPr>
          <p:cNvPr id="17" name="TextBox 16">
            <a:extLst>
              <a:ext uri="{FF2B5EF4-FFF2-40B4-BE49-F238E27FC236}">
                <a16:creationId xmlns:a16="http://schemas.microsoft.com/office/drawing/2014/main" id="{E2F8CE0B-CA8A-4515-A7E1-8B17F1D18DCE}"/>
              </a:ext>
            </a:extLst>
          </p:cNvPr>
          <p:cNvSpPr txBox="1"/>
          <p:nvPr/>
        </p:nvSpPr>
        <p:spPr>
          <a:xfrm>
            <a:off x="1056931" y="2198646"/>
            <a:ext cx="1748192" cy="400110"/>
          </a:xfrm>
          <a:prstGeom prst="rect">
            <a:avLst/>
          </a:prstGeom>
          <a:noFill/>
        </p:spPr>
        <p:txBody>
          <a:bodyPr wrap="square" rtlCol="0">
            <a:spAutoFit/>
          </a:bodyPr>
          <a:lstStyle/>
          <a:p>
            <a:r>
              <a:rPr lang="en-US" sz="2000" b="1" dirty="0">
                <a:highlight>
                  <a:srgbClr val="FFFF00"/>
                </a:highlight>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IFITMs</a:t>
            </a:r>
          </a:p>
        </p:txBody>
      </p:sp>
      <p:sp>
        <p:nvSpPr>
          <p:cNvPr id="18" name="TextBox 17">
            <a:extLst>
              <a:ext uri="{FF2B5EF4-FFF2-40B4-BE49-F238E27FC236}">
                <a16:creationId xmlns:a16="http://schemas.microsoft.com/office/drawing/2014/main" id="{3A65697D-8A9B-4D79-AD1F-A517701736C8}"/>
              </a:ext>
            </a:extLst>
          </p:cNvPr>
          <p:cNvSpPr txBox="1"/>
          <p:nvPr/>
        </p:nvSpPr>
        <p:spPr>
          <a:xfrm>
            <a:off x="6793968" y="2198646"/>
            <a:ext cx="1476189" cy="400110"/>
          </a:xfrm>
          <a:prstGeom prst="rect">
            <a:avLst/>
          </a:prstGeom>
          <a:noFill/>
        </p:spPr>
        <p:txBody>
          <a:bodyPr wrap="square" rtlCol="0">
            <a:spAutoFit/>
          </a:bodyPr>
          <a:lstStyle/>
          <a:p>
            <a:r>
              <a:rPr lang="en-US" sz="2000" b="1" dirty="0">
                <a:highlight>
                  <a:srgbClr val="00FF00"/>
                </a:highlight>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IFITMs</a:t>
            </a:r>
          </a:p>
        </p:txBody>
      </p:sp>
      <p:sp>
        <p:nvSpPr>
          <p:cNvPr id="19" name="Rectangle 18">
            <a:extLst>
              <a:ext uri="{FF2B5EF4-FFF2-40B4-BE49-F238E27FC236}">
                <a16:creationId xmlns:a16="http://schemas.microsoft.com/office/drawing/2014/main" id="{78A8F147-2A44-4031-B3F2-5261D365756F}"/>
              </a:ext>
            </a:extLst>
          </p:cNvPr>
          <p:cNvSpPr/>
          <p:nvPr/>
        </p:nvSpPr>
        <p:spPr>
          <a:xfrm>
            <a:off x="942758" y="947909"/>
            <a:ext cx="8296932" cy="707886"/>
          </a:xfrm>
          <a:prstGeom prst="rect">
            <a:avLst/>
          </a:prstGeom>
        </p:spPr>
        <p:txBody>
          <a:bodyPr wrap="square">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Restricts Influenza A, Dengue, West Nile, HIV-1 &amp; many others.</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IFITM3 shows highest anti-viral activity </a:t>
            </a:r>
          </a:p>
        </p:txBody>
      </p:sp>
      <p:sp>
        <p:nvSpPr>
          <p:cNvPr id="20" name="Rectangle 19">
            <a:extLst>
              <a:ext uri="{FF2B5EF4-FFF2-40B4-BE49-F238E27FC236}">
                <a16:creationId xmlns:a16="http://schemas.microsoft.com/office/drawing/2014/main" id="{E3334026-46BA-4D68-95EE-6A3EDF290A9B}"/>
              </a:ext>
            </a:extLst>
          </p:cNvPr>
          <p:cNvSpPr/>
          <p:nvPr/>
        </p:nvSpPr>
        <p:spPr>
          <a:xfrm>
            <a:off x="3260326" y="61724"/>
            <a:ext cx="6247658" cy="461665"/>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IFITMs : Mechanism of Anti-viral Defense</a:t>
            </a:r>
          </a:p>
        </p:txBody>
      </p:sp>
    </p:spTree>
    <p:extLst>
      <p:ext uri="{BB962C8B-B14F-4D97-AF65-F5344CB8AC3E}">
        <p14:creationId xmlns:p14="http://schemas.microsoft.com/office/powerpoint/2010/main" val="318037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011E08-1511-4060-9BE2-5FA612F92227}"/>
              </a:ext>
            </a:extLst>
          </p:cNvPr>
          <p:cNvSpPr/>
          <p:nvPr/>
        </p:nvSpPr>
        <p:spPr>
          <a:xfrm>
            <a:off x="2361460" y="122869"/>
            <a:ext cx="8930935" cy="461665"/>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IFITMs belongs to CD225/</a:t>
            </a:r>
            <a:r>
              <a:rPr lang="en-US" sz="2400" b="1" dirty="0" err="1">
                <a:latin typeface="Times New Roman" panose="02020603050405020304" pitchFamily="18" charset="0"/>
                <a:cs typeface="Times New Roman" panose="02020603050405020304" pitchFamily="18" charset="0"/>
              </a:rPr>
              <a:t>Dispanin</a:t>
            </a:r>
            <a:r>
              <a:rPr lang="en-US" sz="2400" b="1" dirty="0">
                <a:latin typeface="Times New Roman" panose="02020603050405020304" pitchFamily="18" charset="0"/>
                <a:cs typeface="Times New Roman" panose="02020603050405020304" pitchFamily="18" charset="0"/>
              </a:rPr>
              <a:t> Family Proteins</a:t>
            </a:r>
          </a:p>
        </p:txBody>
      </p:sp>
      <p:pic>
        <p:nvPicPr>
          <p:cNvPr id="5" name="Picture 4">
            <a:extLst>
              <a:ext uri="{FF2B5EF4-FFF2-40B4-BE49-F238E27FC236}">
                <a16:creationId xmlns:a16="http://schemas.microsoft.com/office/drawing/2014/main" id="{32DAD4B8-2229-4A66-85BC-145640F52A79}"/>
              </a:ext>
            </a:extLst>
          </p:cNvPr>
          <p:cNvPicPr>
            <a:picLocks noChangeAspect="1"/>
          </p:cNvPicPr>
          <p:nvPr/>
        </p:nvPicPr>
        <p:blipFill>
          <a:blip r:embed="rId2"/>
          <a:stretch>
            <a:fillRect/>
          </a:stretch>
        </p:blipFill>
        <p:spPr>
          <a:xfrm>
            <a:off x="915871" y="3724981"/>
            <a:ext cx="10216633" cy="2479299"/>
          </a:xfrm>
          <a:prstGeom prst="rect">
            <a:avLst/>
          </a:prstGeom>
        </p:spPr>
      </p:pic>
      <p:pic>
        <p:nvPicPr>
          <p:cNvPr id="6" name="Picture 5">
            <a:extLst>
              <a:ext uri="{FF2B5EF4-FFF2-40B4-BE49-F238E27FC236}">
                <a16:creationId xmlns:a16="http://schemas.microsoft.com/office/drawing/2014/main" id="{F72FC10C-5DFD-42B6-A04D-2663B7448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8223" y="2759235"/>
            <a:ext cx="8095238" cy="546463"/>
          </a:xfrm>
          <a:prstGeom prst="rect">
            <a:avLst/>
          </a:prstGeom>
        </p:spPr>
      </p:pic>
      <p:sp>
        <p:nvSpPr>
          <p:cNvPr id="7" name="TextBox 6">
            <a:extLst>
              <a:ext uri="{FF2B5EF4-FFF2-40B4-BE49-F238E27FC236}">
                <a16:creationId xmlns:a16="http://schemas.microsoft.com/office/drawing/2014/main" id="{6C26FE4E-759C-47BE-A8C2-D26CC8705DD7}"/>
              </a:ext>
            </a:extLst>
          </p:cNvPr>
          <p:cNvSpPr txBox="1"/>
          <p:nvPr/>
        </p:nvSpPr>
        <p:spPr>
          <a:xfrm>
            <a:off x="4888075" y="2224024"/>
            <a:ext cx="2222267" cy="461665"/>
          </a:xfrm>
          <a:prstGeom prst="rect">
            <a:avLst/>
          </a:prstGeom>
          <a:noFill/>
        </p:spPr>
        <p:txBody>
          <a:bodyPr wrap="square" rtlCol="0">
            <a:spAutoFit/>
          </a:bodyPr>
          <a:lstStyle/>
          <a:p>
            <a:r>
              <a:rPr lang="en-US" sz="2400" dirty="0" err="1">
                <a:highlight>
                  <a:srgbClr val="00FFFF"/>
                </a:highlight>
                <a:latin typeface="Times New Roman" panose="02020603050405020304" pitchFamily="18" charset="0"/>
                <a:cs typeface="Times New Roman" panose="02020603050405020304" pitchFamily="18" charset="0"/>
              </a:rPr>
              <a:t>Dispanin</a:t>
            </a:r>
            <a:r>
              <a:rPr lang="en-US" sz="2400" dirty="0">
                <a:highlight>
                  <a:srgbClr val="00FFFF"/>
                </a:highlight>
                <a:latin typeface="Times New Roman" panose="02020603050405020304" pitchFamily="18" charset="0"/>
                <a:cs typeface="Times New Roman" panose="02020603050405020304" pitchFamily="18" charset="0"/>
              </a:rPr>
              <a:t> family</a:t>
            </a:r>
          </a:p>
        </p:txBody>
      </p:sp>
      <p:sp>
        <p:nvSpPr>
          <p:cNvPr id="8" name="Rectangle 7">
            <a:extLst>
              <a:ext uri="{FF2B5EF4-FFF2-40B4-BE49-F238E27FC236}">
                <a16:creationId xmlns:a16="http://schemas.microsoft.com/office/drawing/2014/main" id="{60BF251C-874C-46EE-B0B1-14FEBBFB0E08}"/>
              </a:ext>
            </a:extLst>
          </p:cNvPr>
          <p:cNvSpPr/>
          <p:nvPr/>
        </p:nvSpPr>
        <p:spPr>
          <a:xfrm>
            <a:off x="725008" y="982253"/>
            <a:ext cx="10339528" cy="707886"/>
          </a:xfrm>
          <a:prstGeom prst="rect">
            <a:avLst/>
          </a:prstGeom>
        </p:spPr>
        <p:txBody>
          <a:bodyPr wrap="square">
            <a:spAutoFit/>
          </a:bodyPr>
          <a:lstStyle/>
          <a:p>
            <a:r>
              <a:rPr lang="en-US" sz="2000" dirty="0">
                <a:solidFill>
                  <a:srgbClr val="222222"/>
                </a:solidFill>
                <a:latin typeface="Times New Roman" panose="02020603050405020304" pitchFamily="18" charset="0"/>
                <a:cs typeface="Times New Roman" panose="02020603050405020304" pitchFamily="18" charset="0"/>
              </a:rPr>
              <a:t>- IFITM1 has also recently been designated </a:t>
            </a:r>
            <a:r>
              <a:rPr lang="en-US" sz="2000" b="1" dirty="0">
                <a:solidFill>
                  <a:srgbClr val="222222"/>
                </a:solidFill>
                <a:latin typeface="Times New Roman" panose="02020603050405020304" pitchFamily="18" charset="0"/>
                <a:cs typeface="Times New Roman" panose="02020603050405020304" pitchFamily="18" charset="0"/>
              </a:rPr>
              <a:t>CD225</a:t>
            </a:r>
            <a:r>
              <a:rPr lang="en-US" sz="2000" dirty="0">
                <a:solidFill>
                  <a:srgbClr val="222222"/>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(cluster of differentiation 225)/</a:t>
            </a:r>
            <a:r>
              <a:rPr lang="en-US" sz="2000" dirty="0" err="1">
                <a:latin typeface="Times New Roman" panose="02020603050405020304" pitchFamily="18" charset="0"/>
                <a:cs typeface="Times New Roman" panose="02020603050405020304" pitchFamily="18" charset="0"/>
              </a:rPr>
              <a:t>Dispanin</a:t>
            </a:r>
            <a:r>
              <a:rPr lang="en-US" sz="2000" dirty="0">
                <a:latin typeface="Times New Roman" panose="02020603050405020304" pitchFamily="18" charset="0"/>
                <a:cs typeface="Times New Roman" panose="02020603050405020304" pitchFamily="18" charset="0"/>
              </a:rPr>
              <a:t> family</a:t>
            </a:r>
          </a:p>
          <a:p>
            <a:r>
              <a:rPr lang="en-US" sz="2000" dirty="0">
                <a:solidFill>
                  <a:srgbClr val="222222"/>
                </a:solidFill>
                <a:latin typeface="Times New Roman" panose="02020603050405020304" pitchFamily="18" charset="0"/>
                <a:cs typeface="Times New Roman" panose="02020603050405020304" pitchFamily="18" charset="0"/>
              </a:rPr>
              <a:t>- There are 14 human members in this gene family</a:t>
            </a:r>
            <a:endParaRPr lang="en-US" sz="20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7C331D0E-57D3-431B-8602-480D6EF8D9EB}"/>
              </a:ext>
            </a:extLst>
          </p:cNvPr>
          <p:cNvSpPr/>
          <p:nvPr/>
        </p:nvSpPr>
        <p:spPr>
          <a:xfrm>
            <a:off x="3926763" y="2763479"/>
            <a:ext cx="3628133" cy="515585"/>
          </a:xfrm>
          <a:prstGeom prst="rect">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67D477C-2029-4FF5-859A-3C8E19023BE1}"/>
              </a:ext>
            </a:extLst>
          </p:cNvPr>
          <p:cNvSpPr txBox="1"/>
          <p:nvPr/>
        </p:nvSpPr>
        <p:spPr>
          <a:xfrm>
            <a:off x="1001452" y="2847800"/>
            <a:ext cx="920445" cy="400110"/>
          </a:xfrm>
          <a:prstGeom prst="rect">
            <a:avLst/>
          </a:prstGeom>
          <a:noFill/>
        </p:spPr>
        <p:txBody>
          <a:bodyPr wrap="none" rtlCol="0">
            <a:spAutoFit/>
          </a:bodyPr>
          <a:lstStyle/>
          <a:p>
            <a:r>
              <a:rPr lang="en-US" sz="2000" b="1" dirty="0"/>
              <a:t>IFITM3</a:t>
            </a:r>
          </a:p>
        </p:txBody>
      </p:sp>
    </p:spTree>
    <p:extLst>
      <p:ext uri="{BB962C8B-B14F-4D97-AF65-F5344CB8AC3E}">
        <p14:creationId xmlns:p14="http://schemas.microsoft.com/office/powerpoint/2010/main" val="115780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FD63BE-364E-4CEE-9907-520E62F01F43}"/>
              </a:ext>
            </a:extLst>
          </p:cNvPr>
          <p:cNvPicPr>
            <a:picLocks noChangeAspect="1"/>
          </p:cNvPicPr>
          <p:nvPr/>
        </p:nvPicPr>
        <p:blipFill>
          <a:blip r:embed="rId2"/>
          <a:stretch>
            <a:fillRect/>
          </a:stretch>
        </p:blipFill>
        <p:spPr>
          <a:xfrm>
            <a:off x="3989425" y="5277186"/>
            <a:ext cx="8660111" cy="1229746"/>
          </a:xfrm>
          <a:prstGeom prst="rect">
            <a:avLst/>
          </a:prstGeom>
        </p:spPr>
      </p:pic>
      <p:pic>
        <p:nvPicPr>
          <p:cNvPr id="8" name="Picture 7">
            <a:extLst>
              <a:ext uri="{FF2B5EF4-FFF2-40B4-BE49-F238E27FC236}">
                <a16:creationId xmlns:a16="http://schemas.microsoft.com/office/drawing/2014/main" id="{BBF3273D-7A93-497C-99DB-A683FFAB133A}"/>
              </a:ext>
            </a:extLst>
          </p:cNvPr>
          <p:cNvPicPr>
            <a:picLocks noChangeAspect="1"/>
          </p:cNvPicPr>
          <p:nvPr/>
        </p:nvPicPr>
        <p:blipFill>
          <a:blip r:embed="rId3"/>
          <a:stretch>
            <a:fillRect/>
          </a:stretch>
        </p:blipFill>
        <p:spPr>
          <a:xfrm>
            <a:off x="3953021" y="5008736"/>
            <a:ext cx="1170520" cy="536901"/>
          </a:xfrm>
          <a:prstGeom prst="rect">
            <a:avLst/>
          </a:prstGeom>
        </p:spPr>
      </p:pic>
      <p:pic>
        <p:nvPicPr>
          <p:cNvPr id="9" name="Picture 8">
            <a:extLst>
              <a:ext uri="{FF2B5EF4-FFF2-40B4-BE49-F238E27FC236}">
                <a16:creationId xmlns:a16="http://schemas.microsoft.com/office/drawing/2014/main" id="{5C732B39-B274-491E-A87D-39FEE0E2DDAC}"/>
              </a:ext>
            </a:extLst>
          </p:cNvPr>
          <p:cNvPicPr>
            <a:picLocks noChangeAspect="1"/>
          </p:cNvPicPr>
          <p:nvPr/>
        </p:nvPicPr>
        <p:blipFill>
          <a:blip r:embed="rId4"/>
          <a:stretch>
            <a:fillRect/>
          </a:stretch>
        </p:blipFill>
        <p:spPr>
          <a:xfrm>
            <a:off x="295421" y="1911310"/>
            <a:ext cx="6308579" cy="923206"/>
          </a:xfrm>
          <a:prstGeom prst="rect">
            <a:avLst/>
          </a:prstGeom>
        </p:spPr>
      </p:pic>
      <p:pic>
        <p:nvPicPr>
          <p:cNvPr id="10" name="Picture 9">
            <a:extLst>
              <a:ext uri="{FF2B5EF4-FFF2-40B4-BE49-F238E27FC236}">
                <a16:creationId xmlns:a16="http://schemas.microsoft.com/office/drawing/2014/main" id="{D9DA71BB-241E-4215-A3AC-DD4C8E53AA44}"/>
              </a:ext>
            </a:extLst>
          </p:cNvPr>
          <p:cNvPicPr>
            <a:picLocks noChangeAspect="1"/>
          </p:cNvPicPr>
          <p:nvPr/>
        </p:nvPicPr>
        <p:blipFill>
          <a:blip r:embed="rId5"/>
          <a:stretch>
            <a:fillRect/>
          </a:stretch>
        </p:blipFill>
        <p:spPr>
          <a:xfrm>
            <a:off x="295421" y="1280971"/>
            <a:ext cx="710756" cy="445624"/>
          </a:xfrm>
          <a:prstGeom prst="rect">
            <a:avLst/>
          </a:prstGeom>
        </p:spPr>
      </p:pic>
      <p:sp>
        <p:nvSpPr>
          <p:cNvPr id="11" name="TextBox 10">
            <a:extLst>
              <a:ext uri="{FF2B5EF4-FFF2-40B4-BE49-F238E27FC236}">
                <a16:creationId xmlns:a16="http://schemas.microsoft.com/office/drawing/2014/main" id="{78396254-4C99-4FE9-A31E-9B352B3A4AD9}"/>
              </a:ext>
            </a:extLst>
          </p:cNvPr>
          <p:cNvSpPr txBox="1"/>
          <p:nvPr/>
        </p:nvSpPr>
        <p:spPr>
          <a:xfrm>
            <a:off x="1016399" y="1319117"/>
            <a:ext cx="652743"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2009</a:t>
            </a:r>
          </a:p>
        </p:txBody>
      </p:sp>
      <p:sp>
        <p:nvSpPr>
          <p:cNvPr id="12" name="Rectangle 11">
            <a:extLst>
              <a:ext uri="{FF2B5EF4-FFF2-40B4-BE49-F238E27FC236}">
                <a16:creationId xmlns:a16="http://schemas.microsoft.com/office/drawing/2014/main" id="{3CCD2390-7908-4EA0-A151-1FA9F515BCEE}"/>
              </a:ext>
            </a:extLst>
          </p:cNvPr>
          <p:cNvSpPr/>
          <p:nvPr/>
        </p:nvSpPr>
        <p:spPr>
          <a:xfrm>
            <a:off x="2674400" y="97234"/>
            <a:ext cx="7401756" cy="461665"/>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Evolutionary and Functional Conservation of IFITM3</a:t>
            </a:r>
          </a:p>
        </p:txBody>
      </p:sp>
      <p:grpSp>
        <p:nvGrpSpPr>
          <p:cNvPr id="4" name="Group 3">
            <a:extLst>
              <a:ext uri="{FF2B5EF4-FFF2-40B4-BE49-F238E27FC236}">
                <a16:creationId xmlns:a16="http://schemas.microsoft.com/office/drawing/2014/main" id="{AB835B50-0471-4CEC-AB61-307DD23E58CE}"/>
              </a:ext>
            </a:extLst>
          </p:cNvPr>
          <p:cNvGrpSpPr/>
          <p:nvPr/>
        </p:nvGrpSpPr>
        <p:grpSpPr>
          <a:xfrm>
            <a:off x="1946281" y="3102967"/>
            <a:ext cx="7472540" cy="1637318"/>
            <a:chOff x="295421" y="3347626"/>
            <a:chExt cx="7472540" cy="1637318"/>
          </a:xfrm>
        </p:grpSpPr>
        <p:pic>
          <p:nvPicPr>
            <p:cNvPr id="7" name="Picture 6">
              <a:extLst>
                <a:ext uri="{FF2B5EF4-FFF2-40B4-BE49-F238E27FC236}">
                  <a16:creationId xmlns:a16="http://schemas.microsoft.com/office/drawing/2014/main" id="{66790381-AB0E-46F4-9837-F8F5C22A808D}"/>
                </a:ext>
              </a:extLst>
            </p:cNvPr>
            <p:cNvPicPr>
              <a:picLocks noChangeAspect="1"/>
            </p:cNvPicPr>
            <p:nvPr/>
          </p:nvPicPr>
          <p:blipFill>
            <a:blip r:embed="rId6"/>
            <a:stretch>
              <a:fillRect/>
            </a:stretch>
          </p:blipFill>
          <p:spPr>
            <a:xfrm>
              <a:off x="295421" y="3347626"/>
              <a:ext cx="7005265" cy="1637318"/>
            </a:xfrm>
            <a:prstGeom prst="rect">
              <a:avLst/>
            </a:prstGeom>
          </p:spPr>
        </p:pic>
        <p:sp>
          <p:nvSpPr>
            <p:cNvPr id="3" name="Rectangle 2">
              <a:extLst>
                <a:ext uri="{FF2B5EF4-FFF2-40B4-BE49-F238E27FC236}">
                  <a16:creationId xmlns:a16="http://schemas.microsoft.com/office/drawing/2014/main" id="{BD768810-D08A-4D26-96E3-6A3C508FB5EF}"/>
                </a:ext>
              </a:extLst>
            </p:cNvPr>
            <p:cNvSpPr/>
            <p:nvPr/>
          </p:nvSpPr>
          <p:spPr>
            <a:xfrm>
              <a:off x="7057748" y="3347626"/>
              <a:ext cx="710213" cy="709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a:extLst>
              <a:ext uri="{FF2B5EF4-FFF2-40B4-BE49-F238E27FC236}">
                <a16:creationId xmlns:a16="http://schemas.microsoft.com/office/drawing/2014/main" id="{49E1037C-3188-4FA8-AFB2-D3C541BE1AA7}"/>
              </a:ext>
            </a:extLst>
          </p:cNvPr>
          <p:cNvCxnSpPr/>
          <p:nvPr/>
        </p:nvCxnSpPr>
        <p:spPr>
          <a:xfrm>
            <a:off x="1874982" y="4276436"/>
            <a:ext cx="799418"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1386128-DC6B-4585-8480-6E6077EA2BA4}"/>
              </a:ext>
            </a:extLst>
          </p:cNvPr>
          <p:cNvCxnSpPr>
            <a:cxnSpLocks/>
          </p:cNvCxnSpPr>
          <p:nvPr/>
        </p:nvCxnSpPr>
        <p:spPr>
          <a:xfrm>
            <a:off x="5804582" y="5925129"/>
            <a:ext cx="1556800"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439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000F5-B474-4F64-B13E-8AB0531766E2}"/>
              </a:ext>
            </a:extLst>
          </p:cNvPr>
          <p:cNvSpPr>
            <a:spLocks noGrp="1"/>
          </p:cNvSpPr>
          <p:nvPr>
            <p:ph type="title"/>
          </p:nvPr>
        </p:nvSpPr>
        <p:spPr>
          <a:xfrm>
            <a:off x="1327728" y="1695164"/>
            <a:ext cx="9765145" cy="1325563"/>
          </a:xfrm>
        </p:spPr>
        <p:txBody>
          <a:bodyPr>
            <a:normAutofit/>
          </a:bodyPr>
          <a:lstStyle/>
          <a:p>
            <a:r>
              <a:rPr lang="en-US" sz="2800" b="1" dirty="0">
                <a:latin typeface="Times New Roman" panose="02020603050405020304" pitchFamily="18" charset="0"/>
                <a:cs typeface="Times New Roman" panose="02020603050405020304" pitchFamily="18" charset="0"/>
              </a:rPr>
              <a:t>Hunting for IFITM3-like Proteins/Novel genes in Fish</a:t>
            </a:r>
          </a:p>
        </p:txBody>
      </p:sp>
    </p:spTree>
    <p:extLst>
      <p:ext uri="{BB962C8B-B14F-4D97-AF65-F5344CB8AC3E}">
        <p14:creationId xmlns:p14="http://schemas.microsoft.com/office/powerpoint/2010/main" val="286638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6F2AF9F-D672-49D7-8F41-26DF93DEC512}"/>
              </a:ext>
            </a:extLst>
          </p:cNvPr>
          <p:cNvPicPr>
            <a:picLocks noChangeAspect="1"/>
          </p:cNvPicPr>
          <p:nvPr/>
        </p:nvPicPr>
        <p:blipFill>
          <a:blip r:embed="rId2"/>
          <a:stretch>
            <a:fillRect/>
          </a:stretch>
        </p:blipFill>
        <p:spPr>
          <a:xfrm>
            <a:off x="1076253" y="448527"/>
            <a:ext cx="2621684" cy="1378498"/>
          </a:xfrm>
          <a:prstGeom prst="rect">
            <a:avLst/>
          </a:prstGeom>
        </p:spPr>
      </p:pic>
      <p:pic>
        <p:nvPicPr>
          <p:cNvPr id="2050" name="Picture 2" descr="https://www.vancouverobserver.com/sites/vancouverobserver.com/files/imagecache/vo_scale_w850/images/blog/body/Screen%20Shot%202013-01-07%20at%202.54.25%20PM.png">
            <a:extLst>
              <a:ext uri="{FF2B5EF4-FFF2-40B4-BE49-F238E27FC236}">
                <a16:creationId xmlns:a16="http://schemas.microsoft.com/office/drawing/2014/main" id="{1B629BB9-435B-4961-B749-1302A96B5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817" y="1555079"/>
            <a:ext cx="4502005" cy="30013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E1CD1C9-A259-4621-91FB-CA8D44B73769}"/>
              </a:ext>
            </a:extLst>
          </p:cNvPr>
          <p:cNvSpPr/>
          <p:nvPr/>
        </p:nvSpPr>
        <p:spPr>
          <a:xfrm>
            <a:off x="683491" y="4497868"/>
            <a:ext cx="7877607" cy="276999"/>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https://www.vancouverobserver.com/blogs/earthmatters/racing-salmon-influenza-virus</a:t>
            </a:r>
          </a:p>
        </p:txBody>
      </p:sp>
      <p:pic>
        <p:nvPicPr>
          <p:cNvPr id="6" name="Picture 5">
            <a:extLst>
              <a:ext uri="{FF2B5EF4-FFF2-40B4-BE49-F238E27FC236}">
                <a16:creationId xmlns:a16="http://schemas.microsoft.com/office/drawing/2014/main" id="{5A4632F5-040E-47F0-8C71-5D6B6942B515}"/>
              </a:ext>
            </a:extLst>
          </p:cNvPr>
          <p:cNvPicPr>
            <a:picLocks noChangeAspect="1"/>
          </p:cNvPicPr>
          <p:nvPr/>
        </p:nvPicPr>
        <p:blipFill>
          <a:blip r:embed="rId4"/>
          <a:stretch>
            <a:fillRect/>
          </a:stretch>
        </p:blipFill>
        <p:spPr>
          <a:xfrm>
            <a:off x="1477817" y="1207241"/>
            <a:ext cx="4502006" cy="319353"/>
          </a:xfrm>
          <a:prstGeom prst="rect">
            <a:avLst/>
          </a:prstGeom>
        </p:spPr>
      </p:pic>
      <p:sp>
        <p:nvSpPr>
          <p:cNvPr id="7" name="Rectangle 6">
            <a:extLst>
              <a:ext uri="{FF2B5EF4-FFF2-40B4-BE49-F238E27FC236}">
                <a16:creationId xmlns:a16="http://schemas.microsoft.com/office/drawing/2014/main" id="{5D900303-0EE4-42B9-AB82-C7AA4D8AA6EE}"/>
              </a:ext>
            </a:extLst>
          </p:cNvPr>
          <p:cNvSpPr/>
          <p:nvPr/>
        </p:nvSpPr>
        <p:spPr>
          <a:xfrm>
            <a:off x="495637" y="4858310"/>
            <a:ext cx="11235819" cy="707886"/>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The infectious salmon anemia virus, ISAV, is a branch of the influenza family that infects salmon.  It is spreading wherever Atlantic salmon are held in feedlots. There is no cure</a:t>
            </a:r>
          </a:p>
        </p:txBody>
      </p:sp>
      <p:pic>
        <p:nvPicPr>
          <p:cNvPr id="1026" name="Picture 2" descr="Related image">
            <a:extLst>
              <a:ext uri="{FF2B5EF4-FFF2-40B4-BE49-F238E27FC236}">
                <a16:creationId xmlns:a16="http://schemas.microsoft.com/office/drawing/2014/main" id="{4737DBFA-92C5-43A9-ADCF-F3B1997ADC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352" y="1555079"/>
            <a:ext cx="3799809" cy="300133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CA585F2-2859-4665-B88D-082463B679A4}"/>
              </a:ext>
            </a:extLst>
          </p:cNvPr>
          <p:cNvSpPr/>
          <p:nvPr/>
        </p:nvSpPr>
        <p:spPr>
          <a:xfrm>
            <a:off x="6113547" y="4485606"/>
            <a:ext cx="2579039" cy="276999"/>
          </a:xfrm>
          <a:prstGeom prst="rect">
            <a:avLst/>
          </a:prstGeom>
        </p:spPr>
        <p:txBody>
          <a:bodyPr wrap="none">
            <a:spAutoFit/>
          </a:bodyPr>
          <a:lstStyle/>
          <a:p>
            <a:r>
              <a:rPr lang="en-US" sz="1200" dirty="0"/>
              <a:t>http://slideplayer.com/slide/3796408/</a:t>
            </a:r>
          </a:p>
        </p:txBody>
      </p:sp>
      <p:sp>
        <p:nvSpPr>
          <p:cNvPr id="3" name="Rectangle 2">
            <a:extLst>
              <a:ext uri="{FF2B5EF4-FFF2-40B4-BE49-F238E27FC236}">
                <a16:creationId xmlns:a16="http://schemas.microsoft.com/office/drawing/2014/main" id="{658D812B-EFA3-442D-9007-ABFFCECAA644}"/>
              </a:ext>
            </a:extLst>
          </p:cNvPr>
          <p:cNvSpPr/>
          <p:nvPr/>
        </p:nvSpPr>
        <p:spPr>
          <a:xfrm>
            <a:off x="2387095" y="5858840"/>
            <a:ext cx="7264905" cy="523220"/>
          </a:xfrm>
          <a:prstGeom prst="rect">
            <a:avLst/>
          </a:prstGeom>
        </p:spPr>
        <p:txBody>
          <a:bodyPr wrap="square">
            <a:spAutoFit/>
          </a:bodyPr>
          <a:lstStyle/>
          <a:p>
            <a:r>
              <a:rPr lang="en-US" sz="2800" b="1" dirty="0">
                <a:solidFill>
                  <a:srgbClr val="3B3735"/>
                </a:solidFill>
                <a:highlight>
                  <a:srgbClr val="FFFF00"/>
                </a:highlight>
                <a:latin typeface="Times New Roman" panose="02020603050405020304" pitchFamily="18" charset="0"/>
                <a:cs typeface="Times New Roman" panose="02020603050405020304" pitchFamily="18" charset="0"/>
              </a:rPr>
              <a:t>Do Fishes have any IFITM3-like gene(s)?</a:t>
            </a:r>
            <a:endParaRPr lang="en-US" sz="2800" b="1" dirty="0">
              <a:highlight>
                <a:srgbClr val="FFFF00"/>
              </a:highlight>
            </a:endParaRPr>
          </a:p>
        </p:txBody>
      </p:sp>
      <p:sp>
        <p:nvSpPr>
          <p:cNvPr id="10" name="Rectangle 9">
            <a:extLst>
              <a:ext uri="{FF2B5EF4-FFF2-40B4-BE49-F238E27FC236}">
                <a16:creationId xmlns:a16="http://schemas.microsoft.com/office/drawing/2014/main" id="{B34E6914-AFC8-4113-B1A4-91748DAE93FC}"/>
              </a:ext>
            </a:extLst>
          </p:cNvPr>
          <p:cNvSpPr/>
          <p:nvPr/>
        </p:nvSpPr>
        <p:spPr>
          <a:xfrm>
            <a:off x="5095676" y="69525"/>
            <a:ext cx="1768291" cy="461665"/>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Why Fish?</a:t>
            </a:r>
          </a:p>
        </p:txBody>
      </p:sp>
    </p:spTree>
    <p:extLst>
      <p:ext uri="{BB962C8B-B14F-4D97-AF65-F5344CB8AC3E}">
        <p14:creationId xmlns:p14="http://schemas.microsoft.com/office/powerpoint/2010/main" val="324286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C343CD5E-4632-4525-8511-9D5E0FBCF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159" y="1094810"/>
            <a:ext cx="3683884" cy="6431407"/>
          </a:xfrm>
          <a:prstGeom prst="rect">
            <a:avLst/>
          </a:prstGeom>
        </p:spPr>
      </p:pic>
      <p:sp>
        <p:nvSpPr>
          <p:cNvPr id="3" name="Rectangle 2">
            <a:extLst>
              <a:ext uri="{FF2B5EF4-FFF2-40B4-BE49-F238E27FC236}">
                <a16:creationId xmlns:a16="http://schemas.microsoft.com/office/drawing/2014/main" id="{BB7B4D89-5190-481D-9BC0-D8150DB604AF}"/>
              </a:ext>
            </a:extLst>
          </p:cNvPr>
          <p:cNvSpPr/>
          <p:nvPr/>
        </p:nvSpPr>
        <p:spPr>
          <a:xfrm>
            <a:off x="5095676" y="69525"/>
            <a:ext cx="1768291" cy="461665"/>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Step-1</a:t>
            </a:r>
          </a:p>
        </p:txBody>
      </p:sp>
    </p:spTree>
    <p:extLst>
      <p:ext uri="{BB962C8B-B14F-4D97-AF65-F5344CB8AC3E}">
        <p14:creationId xmlns:p14="http://schemas.microsoft.com/office/powerpoint/2010/main" val="1413422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1D81-54AC-405E-B565-F39ECB83AD75}"/>
              </a:ext>
            </a:extLst>
          </p:cNvPr>
          <p:cNvSpPr>
            <a:spLocks noGrp="1"/>
          </p:cNvSpPr>
          <p:nvPr>
            <p:ph type="title"/>
          </p:nvPr>
        </p:nvSpPr>
        <p:spPr>
          <a:xfrm>
            <a:off x="4045634" y="62059"/>
            <a:ext cx="3635326" cy="681037"/>
          </a:xfrm>
        </p:spPr>
        <p:txBody>
          <a:bodyPr>
            <a:normAutofit/>
          </a:bodyPr>
          <a:lstStyle/>
          <a:p>
            <a:r>
              <a:rPr lang="en-US" sz="3000" b="1" dirty="0">
                <a:latin typeface="Times New Roman" panose="02020603050405020304" pitchFamily="18" charset="0"/>
                <a:cs typeface="Times New Roman" panose="02020603050405020304" pitchFamily="18" charset="0"/>
              </a:rPr>
              <a:t>Gene Info: Human</a:t>
            </a:r>
          </a:p>
        </p:txBody>
      </p:sp>
      <p:sp>
        <p:nvSpPr>
          <p:cNvPr id="5" name="Rectangle 4">
            <a:extLst>
              <a:ext uri="{FF2B5EF4-FFF2-40B4-BE49-F238E27FC236}">
                <a16:creationId xmlns:a16="http://schemas.microsoft.com/office/drawing/2014/main" id="{2A6BB51E-15B2-4222-A6B1-05DE01FEEF6A}"/>
              </a:ext>
            </a:extLst>
          </p:cNvPr>
          <p:cNvSpPr/>
          <p:nvPr/>
        </p:nvSpPr>
        <p:spPr>
          <a:xfrm>
            <a:off x="928468" y="1007743"/>
            <a:ext cx="10846190" cy="3785652"/>
          </a:xfrm>
          <a:prstGeom prst="rect">
            <a:avLst/>
          </a:prstGeom>
        </p:spPr>
        <p:txBody>
          <a:bodyPr wrap="square">
            <a:spAutoFit/>
          </a:bodyPr>
          <a:lstStyle/>
          <a:p>
            <a:pPr lvl="0" eaLnBrk="0" fontAlgn="base" hangingPunct="0">
              <a:spcBef>
                <a:spcPct val="0"/>
              </a:spcBef>
              <a:spcAft>
                <a:spcPct val="0"/>
              </a:spcAft>
            </a:pPr>
            <a:r>
              <a:rPr lang="en-US" altLang="en-US" sz="2000" b="1" dirty="0">
                <a:solidFill>
                  <a:srgbClr val="000000"/>
                </a:solidFill>
                <a:latin typeface="Times New Roman" panose="02020603050405020304" pitchFamily="18" charset="0"/>
                <a:cs typeface="Times New Roman" panose="02020603050405020304" pitchFamily="18" charset="0"/>
              </a:rPr>
              <a:t>Official Symbol: </a:t>
            </a:r>
            <a:r>
              <a:rPr lang="en-US" altLang="en-US" sz="2000" dirty="0">
                <a:solidFill>
                  <a:srgbClr val="000000"/>
                </a:solidFill>
                <a:latin typeface="Times New Roman" panose="02020603050405020304" pitchFamily="18" charset="0"/>
                <a:cs typeface="Times New Roman" panose="02020603050405020304" pitchFamily="18" charset="0"/>
              </a:rPr>
              <a:t>IFITM3</a:t>
            </a:r>
          </a:p>
          <a:p>
            <a:pPr lvl="0" eaLnBrk="0" fontAlgn="base" hangingPunct="0">
              <a:spcBef>
                <a:spcPct val="0"/>
              </a:spcBef>
              <a:spcAft>
                <a:spcPct val="0"/>
              </a:spcAft>
            </a:pPr>
            <a:r>
              <a:rPr lang="en-US" altLang="en-US" sz="2000" b="1" dirty="0">
                <a:solidFill>
                  <a:srgbClr val="000000"/>
                </a:solidFill>
                <a:latin typeface="Times New Roman" panose="02020603050405020304" pitchFamily="18" charset="0"/>
                <a:cs typeface="Times New Roman" panose="02020603050405020304" pitchFamily="18" charset="0"/>
              </a:rPr>
              <a:t>Official Full Name: </a:t>
            </a:r>
            <a:r>
              <a:rPr lang="en-US" altLang="en-US" sz="2000" dirty="0">
                <a:solidFill>
                  <a:srgbClr val="000000"/>
                </a:solidFill>
                <a:latin typeface="Times New Roman" panose="02020603050405020304" pitchFamily="18" charset="0"/>
                <a:cs typeface="Times New Roman" panose="02020603050405020304" pitchFamily="18" charset="0"/>
              </a:rPr>
              <a:t>interferon induced transmembrane protein 3</a:t>
            </a:r>
          </a:p>
          <a:p>
            <a:pPr lvl="0" eaLnBrk="0" fontAlgn="base" hangingPunct="0">
              <a:spcBef>
                <a:spcPct val="0"/>
              </a:spcBef>
              <a:spcAft>
                <a:spcPct val="0"/>
              </a:spcAft>
            </a:pPr>
            <a:r>
              <a:rPr lang="en-US" altLang="en-US" sz="2000" b="1" dirty="0" err="1">
                <a:solidFill>
                  <a:srgbClr val="000000"/>
                </a:solidFill>
                <a:latin typeface="Times New Roman" panose="02020603050405020304" pitchFamily="18" charset="0"/>
                <a:cs typeface="Times New Roman" panose="02020603050405020304" pitchFamily="18" charset="0"/>
              </a:rPr>
              <a:t>RefSeq</a:t>
            </a:r>
            <a:r>
              <a:rPr lang="en-US" altLang="en-US" sz="2000" b="1" dirty="0">
                <a:solidFill>
                  <a:srgbClr val="000000"/>
                </a:solidFill>
                <a:latin typeface="Times New Roman" panose="02020603050405020304" pitchFamily="18" charset="0"/>
                <a:cs typeface="Times New Roman" panose="02020603050405020304" pitchFamily="18" charset="0"/>
              </a:rPr>
              <a:t> status: </a:t>
            </a:r>
            <a:r>
              <a:rPr lang="en-US" altLang="en-US" sz="2000" dirty="0">
                <a:solidFill>
                  <a:srgbClr val="000000"/>
                </a:solidFill>
                <a:latin typeface="Times New Roman" panose="02020603050405020304" pitchFamily="18" charset="0"/>
                <a:cs typeface="Times New Roman" panose="02020603050405020304" pitchFamily="18" charset="0"/>
              </a:rPr>
              <a:t>REVIEWED</a:t>
            </a:r>
          </a:p>
          <a:p>
            <a:pPr lvl="0" eaLnBrk="0" fontAlgn="base" hangingPunct="0">
              <a:spcBef>
                <a:spcPct val="0"/>
              </a:spcBef>
              <a:spcAft>
                <a:spcPct val="0"/>
              </a:spcAft>
            </a:pPr>
            <a:r>
              <a:rPr lang="en-US" altLang="en-US" sz="2000" b="1" dirty="0">
                <a:solidFill>
                  <a:srgbClr val="000000"/>
                </a:solidFill>
                <a:latin typeface="Times New Roman" panose="02020603050405020304" pitchFamily="18" charset="0"/>
                <a:cs typeface="Times New Roman" panose="02020603050405020304" pitchFamily="18" charset="0"/>
              </a:rPr>
              <a:t>Also known as: </a:t>
            </a:r>
            <a:r>
              <a:rPr lang="en-US" altLang="en-US" sz="2000" dirty="0">
                <a:solidFill>
                  <a:srgbClr val="000000"/>
                </a:solidFill>
                <a:latin typeface="Times New Roman" panose="02020603050405020304" pitchFamily="18" charset="0"/>
                <a:cs typeface="Times New Roman" panose="02020603050405020304" pitchFamily="18" charset="0"/>
              </a:rPr>
              <a:t>1-8U; IP15; DSPA2b</a:t>
            </a:r>
          </a:p>
          <a:p>
            <a:pPr lvl="0" eaLnBrk="0" fontAlgn="base" hangingPunct="0">
              <a:spcBef>
                <a:spcPct val="0"/>
              </a:spcBef>
              <a:spcAft>
                <a:spcPct val="0"/>
              </a:spcAft>
            </a:pPr>
            <a:r>
              <a:rPr lang="en-US" altLang="en-US" sz="2000" b="1" dirty="0">
                <a:solidFill>
                  <a:srgbClr val="000000"/>
                </a:solidFill>
                <a:latin typeface="Times New Roman" panose="02020603050405020304" pitchFamily="18" charset="0"/>
                <a:cs typeface="Times New Roman" panose="02020603050405020304" pitchFamily="18" charset="0"/>
              </a:rPr>
              <a:t>Summary: </a:t>
            </a:r>
          </a:p>
          <a:p>
            <a:pPr lvl="1" indent="-457200" eaLnBrk="0" fontAlgn="base" hangingPunct="0">
              <a:spcBef>
                <a:spcPct val="0"/>
              </a:spcBef>
              <a:spcAft>
                <a:spcPct val="0"/>
              </a:spcAft>
            </a:pPr>
            <a:r>
              <a:rPr lang="en-US" altLang="en-US" sz="2000" dirty="0">
                <a:solidFill>
                  <a:srgbClr val="000000"/>
                </a:solidFill>
                <a:latin typeface="Times New Roman" panose="02020603050405020304" pitchFamily="18" charset="0"/>
                <a:cs typeface="Times New Roman" panose="02020603050405020304" pitchFamily="18" charset="0"/>
              </a:rPr>
              <a:t>The protein encoded by this gene is an interferon-induced membrane protein that helps confer immunity</a:t>
            </a:r>
          </a:p>
          <a:p>
            <a:pPr lvl="1" indent="-457200" eaLnBrk="0" fontAlgn="base" hangingPunct="0">
              <a:spcBef>
                <a:spcPct val="0"/>
              </a:spcBef>
              <a:spcAft>
                <a:spcPct val="0"/>
              </a:spcAft>
            </a:pPr>
            <a:r>
              <a:rPr lang="en-US" altLang="en-US" sz="2000" dirty="0">
                <a:solidFill>
                  <a:srgbClr val="000000"/>
                </a:solidFill>
                <a:latin typeface="Times New Roman" panose="02020603050405020304" pitchFamily="18" charset="0"/>
                <a:cs typeface="Times New Roman" panose="02020603050405020304" pitchFamily="18" charset="0"/>
              </a:rPr>
              <a:t>to influenza A H1N1 virus, West Nile virus, and dengue virus. Two transcript variants, only one of them</a:t>
            </a:r>
          </a:p>
          <a:p>
            <a:pPr lvl="1" indent="-457200" eaLnBrk="0" fontAlgn="base" hangingPunct="0">
              <a:spcBef>
                <a:spcPct val="0"/>
              </a:spcBef>
              <a:spcAft>
                <a:spcPct val="0"/>
              </a:spcAft>
            </a:pPr>
            <a:r>
              <a:rPr lang="en-US" altLang="en-US" sz="2000" dirty="0">
                <a:solidFill>
                  <a:srgbClr val="000000"/>
                </a:solidFill>
                <a:latin typeface="Times New Roman" panose="02020603050405020304" pitchFamily="18" charset="0"/>
                <a:cs typeface="Times New Roman" panose="02020603050405020304" pitchFamily="18" charset="0"/>
              </a:rPr>
              <a:t>protein-coding, have been found for this gene. Another variant encoding an N-terminally truncated </a:t>
            </a:r>
          </a:p>
          <a:p>
            <a:pPr lvl="1" indent="-457200" eaLnBrk="0" fontAlgn="base" hangingPunct="0">
              <a:spcBef>
                <a:spcPct val="0"/>
              </a:spcBef>
              <a:spcAft>
                <a:spcPct val="0"/>
              </a:spcAft>
            </a:pPr>
            <a:r>
              <a:rPr lang="en-US" altLang="en-US" sz="2000" dirty="0">
                <a:solidFill>
                  <a:srgbClr val="000000"/>
                </a:solidFill>
                <a:latin typeface="Times New Roman" panose="02020603050405020304" pitchFamily="18" charset="0"/>
                <a:cs typeface="Times New Roman" panose="02020603050405020304" pitchFamily="18" charset="0"/>
              </a:rPr>
              <a:t>isoform has been reported,  but the full-length nature of this variant has not been determined.</a:t>
            </a:r>
          </a:p>
          <a:p>
            <a:pPr lvl="0" eaLnBrk="0" fontAlgn="base" hangingPunct="0">
              <a:spcBef>
                <a:spcPct val="0"/>
              </a:spcBef>
              <a:spcAft>
                <a:spcPct val="0"/>
              </a:spcAft>
            </a:pPr>
            <a:endParaRPr lang="en-US" altLang="en-US" sz="2000" b="1" dirty="0">
              <a:solidFill>
                <a:srgbClr val="000000"/>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000" b="1" dirty="0">
                <a:solidFill>
                  <a:srgbClr val="000000"/>
                </a:solidFill>
                <a:latin typeface="Times New Roman" panose="02020603050405020304" pitchFamily="18" charset="0"/>
                <a:cs typeface="Times New Roman" panose="02020603050405020304" pitchFamily="18" charset="0"/>
              </a:rPr>
              <a:t>Expression:</a:t>
            </a:r>
          </a:p>
          <a:p>
            <a:pPr lvl="0" eaLnBrk="0" fontAlgn="base" hangingPunct="0">
              <a:spcBef>
                <a:spcPct val="0"/>
              </a:spcBef>
              <a:spcAft>
                <a:spcPct val="0"/>
              </a:spcAft>
            </a:pPr>
            <a:r>
              <a:rPr lang="en-US" altLang="en-US" sz="2000" dirty="0">
                <a:solidFill>
                  <a:srgbClr val="000000"/>
                </a:solidFill>
                <a:latin typeface="Times New Roman" panose="02020603050405020304" pitchFamily="18" charset="0"/>
                <a:cs typeface="Times New Roman" panose="02020603050405020304" pitchFamily="18" charset="0"/>
              </a:rPr>
              <a:t>Ubiquitous expression in liver (RPKM 370.9), placenta (RPKM 358.2) and 25 other tissues </a:t>
            </a:r>
          </a:p>
        </p:txBody>
      </p:sp>
    </p:spTree>
    <p:extLst>
      <p:ext uri="{BB962C8B-B14F-4D97-AF65-F5344CB8AC3E}">
        <p14:creationId xmlns:p14="http://schemas.microsoft.com/office/powerpoint/2010/main" val="11109754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4694</TotalTime>
  <Words>663</Words>
  <Application>Microsoft Office PowerPoint</Application>
  <PresentationFormat>Widescreen</PresentationFormat>
  <Paragraphs>93</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Courier New</vt:lpstr>
      <vt:lpstr>Times New Roman</vt:lpstr>
      <vt:lpstr>Wingdings</vt:lpstr>
      <vt:lpstr>Office Theme</vt:lpstr>
      <vt:lpstr>In Self-Defense: A Universal Innate Flu-Fighters from Human to Fish and Beyond  </vt:lpstr>
      <vt:lpstr>PowerPoint Presentation</vt:lpstr>
      <vt:lpstr>PowerPoint Presentation</vt:lpstr>
      <vt:lpstr>PowerPoint Presentation</vt:lpstr>
      <vt:lpstr>PowerPoint Presentation</vt:lpstr>
      <vt:lpstr>Hunting for IFITM3-like Proteins/Novel genes in Fish</vt:lpstr>
      <vt:lpstr>PowerPoint Presentation</vt:lpstr>
      <vt:lpstr>PowerPoint Presentation</vt:lpstr>
      <vt:lpstr>Gene Info: Human</vt:lpstr>
      <vt:lpstr>Genomic Context</vt:lpstr>
      <vt:lpstr>Searching for a Homologue in Fish: TBLASTN</vt:lpstr>
      <vt:lpstr>Full cDNA Sequence of A. japonica</vt:lpstr>
      <vt:lpstr>BlastX for Novelty Testing</vt:lpstr>
      <vt:lpstr>A Closer Look to Known Best Homologue of A. japonica C24416</vt:lpstr>
      <vt:lpstr>Comparison of Human IFITM3 to A. japonica C24416</vt:lpstr>
      <vt:lpstr>Pfam Domain Analysis</vt:lpstr>
      <vt:lpstr>Protein Domain Conservation Between IFITM3 and C24416</vt:lpstr>
      <vt:lpstr>SMART-BLAST:  Five Best Protein Matches from Well-Studied Reference Species</vt:lpstr>
      <vt:lpstr>Predicted Structural Difference between IFITM3 and C24416</vt:lpstr>
      <vt:lpstr>PowerPoint Presentation</vt:lpstr>
      <vt:lpstr>Phylogenetic Position of C24416 </vt:lpstr>
      <vt:lpstr>Summary and Future Directions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Rahman, Kazi (NIH/NCI) [F]</dc:creator>
  <cp:lastModifiedBy> </cp:lastModifiedBy>
  <cp:revision>863</cp:revision>
  <dcterms:created xsi:type="dcterms:W3CDTF">2018-04-07T22:15:12Z</dcterms:created>
  <dcterms:modified xsi:type="dcterms:W3CDTF">2018-05-08T14:00:11Z</dcterms:modified>
</cp:coreProperties>
</file>